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5" r:id="rId4"/>
    <p:sldMasterId id="2147483702" r:id="rId5"/>
  </p:sldMasterIdLst>
  <p:notesMasterIdLst>
    <p:notesMasterId r:id="rId17"/>
  </p:notesMasterIdLst>
  <p:handoutMasterIdLst>
    <p:handoutMasterId r:id="rId18"/>
  </p:handoutMasterIdLst>
  <p:sldIdLst>
    <p:sldId id="314" r:id="rId6"/>
    <p:sldId id="323" r:id="rId7"/>
    <p:sldId id="326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34" r:id="rId16"/>
  </p:sldIdLst>
  <p:sldSz cx="9144000" cy="5143500" type="screen16x9"/>
  <p:notesSz cx="6797675" cy="9926638"/>
  <p:defaultTextStyle>
    <a:defPPr>
      <a:defRPr lang="it-IT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1348" userDrawn="1">
          <p15:clr>
            <a:srgbClr val="A4A3A4"/>
          </p15:clr>
        </p15:guide>
        <p15:guide id="14" orient="horz" pos="2845" userDrawn="1">
          <p15:clr>
            <a:srgbClr val="A4A3A4"/>
          </p15:clr>
        </p15:guide>
        <p15:guide id="15" orient="horz" pos="894" userDrawn="1">
          <p15:clr>
            <a:srgbClr val="A4A3A4"/>
          </p15:clr>
        </p15:guide>
        <p15:guide id="16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o Vicinanza" initials="MV" lastIdx="3" clrIdx="0">
    <p:extLst>
      <p:ext uri="{19B8F6BF-5375-455C-9EA6-DF929625EA0E}">
        <p15:presenceInfo xmlns:p15="http://schemas.microsoft.com/office/powerpoint/2012/main" userId="S::vicinanza@rationis.it::c9dbdddc-4498-41e4-9ac6-699709bf5e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F2F2F2"/>
    <a:srgbClr val="6898C6"/>
    <a:srgbClr val="7B5B7D"/>
    <a:srgbClr val="60BB92"/>
    <a:srgbClr val="E5745F"/>
    <a:srgbClr val="F5D9B1"/>
    <a:srgbClr val="E5A13C"/>
    <a:srgbClr val="3574B1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29" autoAdjust="0"/>
    <p:restoredTop sz="93469" autoAdjust="0"/>
  </p:normalViewPr>
  <p:slideViewPr>
    <p:cSldViewPr snapToGrid="0" snapToObjects="1" showGuides="1">
      <p:cViewPr varScale="1">
        <p:scale>
          <a:sx n="153" d="100"/>
          <a:sy n="153" d="100"/>
        </p:scale>
        <p:origin x="1040" y="184"/>
      </p:cViewPr>
      <p:guideLst>
        <p:guide orient="horz" pos="1348"/>
        <p:guide orient="horz" pos="2845"/>
        <p:guide orient="horz" pos="89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45" d="100"/>
          <a:sy n="145" d="100"/>
        </p:scale>
        <p:origin x="290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E543596F-13B3-DD40-A513-BFE71B4A08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E3E613D-BC43-E14A-81DC-EB024DCFAA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C7DEBE-F5B9-6F4B-B9E7-EAABD0383CE8}" type="datetimeFigureOut">
              <a:rPr lang="it-IT" smtClean="0"/>
              <a:t>09/11/22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FA4DCA2-E8C0-7045-910C-012826AC34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F98491C-4EF4-694B-9A71-25A4ED76E9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B57A24-D9A9-D947-BA54-5D304A840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0450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493BF-8B9D-D444-B8E1-F3B8CF9AE3F1}" type="datetimeFigureOut">
              <a:rPr lang="it-IT" smtClean="0"/>
              <a:t>09/11/22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BBA6A-2424-814B-A196-1DBC8A3AE5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4032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dazionedimodena.it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-Cover senza immagin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93B470CC-228D-1C45-A4FF-5627FB6B5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57" y="0"/>
            <a:ext cx="9141291" cy="5143500"/>
          </a:xfrm>
          <a:prstGeom prst="rect">
            <a:avLst/>
          </a:prstGeom>
        </p:spPr>
      </p:pic>
      <p:sp>
        <p:nvSpPr>
          <p:cNvPr id="41" name="Titolo 1">
            <a:extLst>
              <a:ext uri="{FF2B5EF4-FFF2-40B4-BE49-F238E27FC236}">
                <a16:creationId xmlns:a16="http://schemas.microsoft.com/office/drawing/2014/main" id="{0AAC4B9C-9D02-6243-9FE1-4774513D6D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2725" y="2270562"/>
            <a:ext cx="5346679" cy="454762"/>
          </a:xfrm>
        </p:spPr>
        <p:txBody>
          <a:bodyPr anchor="b">
            <a:noAutofit/>
          </a:bodyPr>
          <a:lstStyle>
            <a:lvl1pPr algn="l"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della Presentazione</a:t>
            </a:r>
          </a:p>
        </p:txBody>
      </p:sp>
      <p:sp>
        <p:nvSpPr>
          <p:cNvPr id="42" name="Segnaposto testo 6">
            <a:extLst>
              <a:ext uri="{FF2B5EF4-FFF2-40B4-BE49-F238E27FC236}">
                <a16:creationId xmlns:a16="http://schemas.microsoft.com/office/drawing/2014/main" id="{ABCB0F8B-D00F-9844-899C-089F4B3095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9549" y="2827145"/>
            <a:ext cx="5349855" cy="73600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Sottotitolo della Presentazione</a:t>
            </a:r>
          </a:p>
        </p:txBody>
      </p:sp>
      <p:sp>
        <p:nvSpPr>
          <p:cNvPr id="44" name="Segnaposto data 2">
            <a:extLst>
              <a:ext uri="{FF2B5EF4-FFF2-40B4-BE49-F238E27FC236}">
                <a16:creationId xmlns:a16="http://schemas.microsoft.com/office/drawing/2014/main" id="{7591CE71-6B63-754F-80BB-F2C97206AA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3440" y="4444805"/>
            <a:ext cx="2133600" cy="27384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it-IT" b="1" dirty="0"/>
              <a:t>Luogo </a:t>
            </a:r>
            <a:r>
              <a:rPr lang="it-IT" dirty="0"/>
              <a:t>| </a:t>
            </a:r>
            <a:fld id="{2C41091E-FAD8-2B49-8CB2-D2C37A642609}" type="datetime4">
              <a:rPr lang="it-IT" smtClean="0"/>
              <a:pPr/>
              <a:t>9 novembre 2022</a:t>
            </a:fld>
            <a:endParaRPr lang="it-IT" dirty="0"/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E8C7FF3A-98D1-7342-ACDB-2A38BF43F1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5625" y="306721"/>
            <a:ext cx="1835455" cy="127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208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9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2-Cover con immagin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>
            <a:extLst>
              <a:ext uri="{FF2B5EF4-FFF2-40B4-BE49-F238E27FC236}">
                <a16:creationId xmlns:a16="http://schemas.microsoft.com/office/drawing/2014/main" id="{8A43F8ED-CDAC-2B44-88DD-A600B208CD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255" t="21829" r="11904" b="37506"/>
          <a:stretch/>
        </p:blipFill>
        <p:spPr>
          <a:xfrm>
            <a:off x="1427169" y="7"/>
            <a:ext cx="7726623" cy="5143501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21F16A4B-7188-5F45-8DCB-524B02C67B39}"/>
              </a:ext>
            </a:extLst>
          </p:cNvPr>
          <p:cNvSpPr/>
          <p:nvPr userDrawn="1"/>
        </p:nvSpPr>
        <p:spPr>
          <a:xfrm>
            <a:off x="-1" y="-16231"/>
            <a:ext cx="5711372" cy="5159732"/>
          </a:xfrm>
          <a:custGeom>
            <a:avLst/>
            <a:gdLst>
              <a:gd name="connsiteX0" fmla="*/ 0 w 5686328"/>
              <a:gd name="connsiteY0" fmla="*/ 0 h 5174343"/>
              <a:gd name="connsiteX1" fmla="*/ 5686328 w 5686328"/>
              <a:gd name="connsiteY1" fmla="*/ 0 h 5174343"/>
              <a:gd name="connsiteX2" fmla="*/ 5686328 w 5686328"/>
              <a:gd name="connsiteY2" fmla="*/ 5174343 h 5174343"/>
              <a:gd name="connsiteX3" fmla="*/ 0 w 5686328"/>
              <a:gd name="connsiteY3" fmla="*/ 5174343 h 5174343"/>
              <a:gd name="connsiteX4" fmla="*/ 0 w 5686328"/>
              <a:gd name="connsiteY4" fmla="*/ 0 h 5174343"/>
              <a:gd name="connsiteX0" fmla="*/ 0 w 5686328"/>
              <a:gd name="connsiteY0" fmla="*/ 0 h 5181600"/>
              <a:gd name="connsiteX1" fmla="*/ 5686328 w 5686328"/>
              <a:gd name="connsiteY1" fmla="*/ 0 h 5181600"/>
              <a:gd name="connsiteX2" fmla="*/ 2964900 w 5686328"/>
              <a:gd name="connsiteY2" fmla="*/ 5181600 h 5181600"/>
              <a:gd name="connsiteX3" fmla="*/ 0 w 5686328"/>
              <a:gd name="connsiteY3" fmla="*/ 5174343 h 5181600"/>
              <a:gd name="connsiteX4" fmla="*/ 0 w 5686328"/>
              <a:gd name="connsiteY4" fmla="*/ 0 h 5181600"/>
              <a:gd name="connsiteX0" fmla="*/ 0 w 5686328"/>
              <a:gd name="connsiteY0" fmla="*/ 0 h 5181600"/>
              <a:gd name="connsiteX1" fmla="*/ 5686328 w 5686328"/>
              <a:gd name="connsiteY1" fmla="*/ 0 h 5181600"/>
              <a:gd name="connsiteX2" fmla="*/ 2964900 w 5686328"/>
              <a:gd name="connsiteY2" fmla="*/ 5181600 h 5181600"/>
              <a:gd name="connsiteX3" fmla="*/ 0 w 5686328"/>
              <a:gd name="connsiteY3" fmla="*/ 5174343 h 5181600"/>
              <a:gd name="connsiteX4" fmla="*/ 0 w 5686328"/>
              <a:gd name="connsiteY4" fmla="*/ 0 h 5181600"/>
              <a:gd name="connsiteX0" fmla="*/ 0 w 5686328"/>
              <a:gd name="connsiteY0" fmla="*/ 0 h 5181600"/>
              <a:gd name="connsiteX1" fmla="*/ 5686328 w 5686328"/>
              <a:gd name="connsiteY1" fmla="*/ 0 h 5181600"/>
              <a:gd name="connsiteX2" fmla="*/ 2964900 w 5686328"/>
              <a:gd name="connsiteY2" fmla="*/ 5181600 h 5181600"/>
              <a:gd name="connsiteX3" fmla="*/ 0 w 5686328"/>
              <a:gd name="connsiteY3" fmla="*/ 5174343 h 5181600"/>
              <a:gd name="connsiteX4" fmla="*/ 0 w 5686328"/>
              <a:gd name="connsiteY4" fmla="*/ 0 h 5181600"/>
              <a:gd name="connsiteX0" fmla="*/ 0 w 5686328"/>
              <a:gd name="connsiteY0" fmla="*/ 0 h 5174343"/>
              <a:gd name="connsiteX1" fmla="*/ 5686328 w 5686328"/>
              <a:gd name="connsiteY1" fmla="*/ 0 h 5174343"/>
              <a:gd name="connsiteX2" fmla="*/ 2304500 w 5686328"/>
              <a:gd name="connsiteY2" fmla="*/ 5174343 h 5174343"/>
              <a:gd name="connsiteX3" fmla="*/ 0 w 5686328"/>
              <a:gd name="connsiteY3" fmla="*/ 5174343 h 5174343"/>
              <a:gd name="connsiteX4" fmla="*/ 0 w 5686328"/>
              <a:gd name="connsiteY4" fmla="*/ 0 h 5174343"/>
              <a:gd name="connsiteX0" fmla="*/ 0 w 5686328"/>
              <a:gd name="connsiteY0" fmla="*/ 0 h 5181600"/>
              <a:gd name="connsiteX1" fmla="*/ 5686328 w 5686328"/>
              <a:gd name="connsiteY1" fmla="*/ 0 h 5181600"/>
              <a:gd name="connsiteX2" fmla="*/ 1680386 w 5686328"/>
              <a:gd name="connsiteY2" fmla="*/ 5181600 h 5181600"/>
              <a:gd name="connsiteX3" fmla="*/ 0 w 5686328"/>
              <a:gd name="connsiteY3" fmla="*/ 5174343 h 5181600"/>
              <a:gd name="connsiteX4" fmla="*/ 0 w 5686328"/>
              <a:gd name="connsiteY4" fmla="*/ 0 h 5181600"/>
              <a:gd name="connsiteX0" fmla="*/ 0 w 5686328"/>
              <a:gd name="connsiteY0" fmla="*/ 0 h 5181600"/>
              <a:gd name="connsiteX1" fmla="*/ 5686328 w 5686328"/>
              <a:gd name="connsiteY1" fmla="*/ 0 h 5181600"/>
              <a:gd name="connsiteX2" fmla="*/ 1680386 w 5686328"/>
              <a:gd name="connsiteY2" fmla="*/ 5181600 h 5181600"/>
              <a:gd name="connsiteX3" fmla="*/ 0 w 5686328"/>
              <a:gd name="connsiteY3" fmla="*/ 5174343 h 5181600"/>
              <a:gd name="connsiteX4" fmla="*/ 0 w 5686328"/>
              <a:gd name="connsiteY4" fmla="*/ 0 h 5181600"/>
              <a:gd name="connsiteX0" fmla="*/ 0 w 5686328"/>
              <a:gd name="connsiteY0" fmla="*/ 0 h 5196114"/>
              <a:gd name="connsiteX1" fmla="*/ 5686328 w 5686328"/>
              <a:gd name="connsiteY1" fmla="*/ 0 h 5196114"/>
              <a:gd name="connsiteX2" fmla="*/ 1861815 w 5686328"/>
              <a:gd name="connsiteY2" fmla="*/ 5196114 h 5196114"/>
              <a:gd name="connsiteX3" fmla="*/ 0 w 5686328"/>
              <a:gd name="connsiteY3" fmla="*/ 5174343 h 5196114"/>
              <a:gd name="connsiteX4" fmla="*/ 0 w 5686328"/>
              <a:gd name="connsiteY4" fmla="*/ 0 h 5196114"/>
              <a:gd name="connsiteX0" fmla="*/ 0 w 5686328"/>
              <a:gd name="connsiteY0" fmla="*/ 0 h 5196114"/>
              <a:gd name="connsiteX1" fmla="*/ 5686328 w 5686328"/>
              <a:gd name="connsiteY1" fmla="*/ 0 h 5196114"/>
              <a:gd name="connsiteX2" fmla="*/ 1861815 w 5686328"/>
              <a:gd name="connsiteY2" fmla="*/ 5196114 h 5196114"/>
              <a:gd name="connsiteX3" fmla="*/ 0 w 5686328"/>
              <a:gd name="connsiteY3" fmla="*/ 5174343 h 5196114"/>
              <a:gd name="connsiteX4" fmla="*/ 0 w 5686328"/>
              <a:gd name="connsiteY4" fmla="*/ 0 h 5196114"/>
              <a:gd name="connsiteX0" fmla="*/ 0 w 5686328"/>
              <a:gd name="connsiteY0" fmla="*/ 0 h 5196114"/>
              <a:gd name="connsiteX1" fmla="*/ 5686328 w 5686328"/>
              <a:gd name="connsiteY1" fmla="*/ 0 h 5196114"/>
              <a:gd name="connsiteX2" fmla="*/ 1861815 w 5686328"/>
              <a:gd name="connsiteY2" fmla="*/ 5196114 h 5196114"/>
              <a:gd name="connsiteX3" fmla="*/ 0 w 5686328"/>
              <a:gd name="connsiteY3" fmla="*/ 5174343 h 5196114"/>
              <a:gd name="connsiteX4" fmla="*/ 0 w 5686328"/>
              <a:gd name="connsiteY4" fmla="*/ 0 h 5196114"/>
              <a:gd name="connsiteX0" fmla="*/ 0 w 5686328"/>
              <a:gd name="connsiteY0" fmla="*/ 0 h 5196114"/>
              <a:gd name="connsiteX1" fmla="*/ 5686328 w 5686328"/>
              <a:gd name="connsiteY1" fmla="*/ 0 h 5196114"/>
              <a:gd name="connsiteX2" fmla="*/ 1861815 w 5686328"/>
              <a:gd name="connsiteY2" fmla="*/ 5196114 h 5196114"/>
              <a:gd name="connsiteX3" fmla="*/ 0 w 5686328"/>
              <a:gd name="connsiteY3" fmla="*/ 5174343 h 5196114"/>
              <a:gd name="connsiteX4" fmla="*/ 0 w 5686328"/>
              <a:gd name="connsiteY4" fmla="*/ 0 h 5196114"/>
              <a:gd name="connsiteX0" fmla="*/ 0 w 5526671"/>
              <a:gd name="connsiteY0" fmla="*/ 0 h 5196114"/>
              <a:gd name="connsiteX1" fmla="*/ 5526671 w 5526671"/>
              <a:gd name="connsiteY1" fmla="*/ 7257 h 5196114"/>
              <a:gd name="connsiteX2" fmla="*/ 1861815 w 5526671"/>
              <a:gd name="connsiteY2" fmla="*/ 5196114 h 5196114"/>
              <a:gd name="connsiteX3" fmla="*/ 0 w 5526671"/>
              <a:gd name="connsiteY3" fmla="*/ 5174343 h 5196114"/>
              <a:gd name="connsiteX4" fmla="*/ 0 w 5526671"/>
              <a:gd name="connsiteY4" fmla="*/ 0 h 5196114"/>
              <a:gd name="connsiteX0" fmla="*/ 0 w 5693585"/>
              <a:gd name="connsiteY0" fmla="*/ 0 h 5196114"/>
              <a:gd name="connsiteX1" fmla="*/ 5693585 w 5693585"/>
              <a:gd name="connsiteY1" fmla="*/ 14514 h 5196114"/>
              <a:gd name="connsiteX2" fmla="*/ 1861815 w 5693585"/>
              <a:gd name="connsiteY2" fmla="*/ 5196114 h 5196114"/>
              <a:gd name="connsiteX3" fmla="*/ 0 w 5693585"/>
              <a:gd name="connsiteY3" fmla="*/ 5174343 h 5196114"/>
              <a:gd name="connsiteX4" fmla="*/ 0 w 5693585"/>
              <a:gd name="connsiteY4" fmla="*/ 0 h 5196114"/>
              <a:gd name="connsiteX0" fmla="*/ 0 w 5693585"/>
              <a:gd name="connsiteY0" fmla="*/ 0 h 5196114"/>
              <a:gd name="connsiteX1" fmla="*/ 5693585 w 5693585"/>
              <a:gd name="connsiteY1" fmla="*/ 14514 h 5196114"/>
              <a:gd name="connsiteX2" fmla="*/ 1861815 w 5693585"/>
              <a:gd name="connsiteY2" fmla="*/ 5196114 h 5196114"/>
              <a:gd name="connsiteX3" fmla="*/ 0 w 5693585"/>
              <a:gd name="connsiteY3" fmla="*/ 5174343 h 5196114"/>
              <a:gd name="connsiteX4" fmla="*/ 0 w 5693585"/>
              <a:gd name="connsiteY4" fmla="*/ 0 h 5196114"/>
              <a:gd name="connsiteX0" fmla="*/ 0 w 5693585"/>
              <a:gd name="connsiteY0" fmla="*/ 0 h 5196114"/>
              <a:gd name="connsiteX1" fmla="*/ 5693585 w 5693585"/>
              <a:gd name="connsiteY1" fmla="*/ 14514 h 5196114"/>
              <a:gd name="connsiteX2" fmla="*/ 1861815 w 5693585"/>
              <a:gd name="connsiteY2" fmla="*/ 5196114 h 5196114"/>
              <a:gd name="connsiteX3" fmla="*/ 0 w 5693585"/>
              <a:gd name="connsiteY3" fmla="*/ 5174343 h 5196114"/>
              <a:gd name="connsiteX4" fmla="*/ 0 w 5693585"/>
              <a:gd name="connsiteY4" fmla="*/ 0 h 5196114"/>
              <a:gd name="connsiteX0" fmla="*/ 0 w 5693585"/>
              <a:gd name="connsiteY0" fmla="*/ 0 h 5196114"/>
              <a:gd name="connsiteX1" fmla="*/ 5693585 w 5693585"/>
              <a:gd name="connsiteY1" fmla="*/ 14514 h 5196114"/>
              <a:gd name="connsiteX2" fmla="*/ 1861815 w 5693585"/>
              <a:gd name="connsiteY2" fmla="*/ 5196114 h 5196114"/>
              <a:gd name="connsiteX3" fmla="*/ 0 w 5693585"/>
              <a:gd name="connsiteY3" fmla="*/ 5174343 h 5196114"/>
              <a:gd name="connsiteX4" fmla="*/ 0 w 5693585"/>
              <a:gd name="connsiteY4" fmla="*/ 0 h 519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93585" h="5196114">
                <a:moveTo>
                  <a:pt x="0" y="0"/>
                </a:moveTo>
                <a:lnTo>
                  <a:pt x="5693585" y="14514"/>
                </a:lnTo>
                <a:cubicBezTo>
                  <a:pt x="5555700" y="3360058"/>
                  <a:pt x="3603529" y="4833258"/>
                  <a:pt x="1861815" y="5196114"/>
                </a:cubicBezTo>
                <a:lnTo>
                  <a:pt x="0" y="517434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2400" dirty="0"/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28149F5A-5DE5-E74C-860E-9A0CCDCE7F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1764"/>
          <a:stretch/>
        </p:blipFill>
        <p:spPr>
          <a:xfrm>
            <a:off x="-50008" y="-971"/>
            <a:ext cx="5323575" cy="5143500"/>
          </a:xfrm>
          <a:prstGeom prst="rect">
            <a:avLst/>
          </a:prstGeom>
        </p:spPr>
      </p:pic>
      <p:sp>
        <p:nvSpPr>
          <p:cNvPr id="15" name="Titolo 1">
            <a:extLst>
              <a:ext uri="{FF2B5EF4-FFF2-40B4-BE49-F238E27FC236}">
                <a16:creationId xmlns:a16="http://schemas.microsoft.com/office/drawing/2014/main" id="{FF388ED2-9494-7544-9305-8EFC3F2491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2724" y="2270562"/>
            <a:ext cx="3289277" cy="454762"/>
          </a:xfrm>
        </p:spPr>
        <p:txBody>
          <a:bodyPr anchor="b">
            <a:noAutofit/>
          </a:bodyPr>
          <a:lstStyle>
            <a:lvl1pPr algn="l"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della 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sp>
        <p:nvSpPr>
          <p:cNvPr id="16" name="Segnaposto testo 6">
            <a:extLst>
              <a:ext uri="{FF2B5EF4-FFF2-40B4-BE49-F238E27FC236}">
                <a16:creationId xmlns:a16="http://schemas.microsoft.com/office/drawing/2014/main" id="{119A7B8A-9988-434A-BF15-0B3DBC4AAC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9548" y="2827145"/>
            <a:ext cx="3292453" cy="73600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Sottotitolo della Presentazione</a:t>
            </a:r>
          </a:p>
        </p:txBody>
      </p:sp>
      <p:sp>
        <p:nvSpPr>
          <p:cNvPr id="18" name="Segnaposto data 2">
            <a:extLst>
              <a:ext uri="{FF2B5EF4-FFF2-40B4-BE49-F238E27FC236}">
                <a16:creationId xmlns:a16="http://schemas.microsoft.com/office/drawing/2014/main" id="{8B51F29C-1884-4741-80F3-49B905D5F5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3440" y="4444805"/>
            <a:ext cx="2133600" cy="27384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it-IT" b="1" dirty="0"/>
              <a:t>Luogo </a:t>
            </a:r>
            <a:r>
              <a:rPr lang="it-IT" dirty="0"/>
              <a:t>| </a:t>
            </a:r>
            <a:fld id="{D7AA059E-C2BA-7449-BFDE-6E61BF22A967}" type="datetime4">
              <a:rPr lang="it-IT" smtClean="0"/>
              <a:pPr/>
              <a:t>9 novembre 2022</a:t>
            </a:fld>
            <a:endParaRPr lang="it-IT" dirty="0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560AF4F0-66B4-2F46-8DD3-4B32FFE89F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5625" y="306721"/>
            <a:ext cx="1835455" cy="127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356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9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usur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C75971F4-8396-0047-93E5-11B926BA20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41" y="1"/>
            <a:ext cx="9141291" cy="5143499"/>
          </a:xfrm>
          <a:prstGeom prst="rect">
            <a:avLst/>
          </a:prstGeom>
        </p:spPr>
      </p:pic>
      <p:sp>
        <p:nvSpPr>
          <p:cNvPr id="16" name="CasellaDiTesto 15">
            <a:hlinkClick r:id="rId3"/>
            <a:extLst>
              <a:ext uri="{FF2B5EF4-FFF2-40B4-BE49-F238E27FC236}">
                <a16:creationId xmlns:a16="http://schemas.microsoft.com/office/drawing/2014/main" id="{6B3D7ACA-0FFB-B940-865E-E6736CA5DCA1}"/>
              </a:ext>
            </a:extLst>
          </p:cNvPr>
          <p:cNvSpPr txBox="1"/>
          <p:nvPr userDrawn="1"/>
        </p:nvSpPr>
        <p:spPr>
          <a:xfrm>
            <a:off x="3614232" y="4551061"/>
            <a:ext cx="190116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100" b="1" dirty="0" err="1">
                <a:solidFill>
                  <a:schemeClr val="bg1"/>
                </a:solidFill>
                <a:latin typeface="+mj-lt"/>
              </a:rPr>
              <a:t>www.fondazionedimodena.it</a:t>
            </a:r>
            <a:endParaRPr lang="it-IT" sz="11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C0FFBC1-8B5D-0A43-9B5B-6281142C8D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26334" y="1766195"/>
            <a:ext cx="1905967" cy="132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972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91" userDrawn="1">
          <p15:clr>
            <a:srgbClr val="FBAE40"/>
          </p15:clr>
        </p15:guide>
        <p15:guide id="2" orient="horz" pos="295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 L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F031EC5A-BA6D-074E-9D5B-5302496B17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b="8389"/>
          <a:stretch/>
        </p:blipFill>
        <p:spPr>
          <a:xfrm>
            <a:off x="1357" y="1"/>
            <a:ext cx="9141291" cy="4712000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CDC19925-EC17-6C49-A128-98EC7B80008C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26B568C8-C48B-7745-9138-EA5FC0311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248" y="1611523"/>
            <a:ext cx="4104752" cy="81578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3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 divisorio L1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7248" y="2621353"/>
            <a:ext cx="4104752" cy="152861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Eventuale descrizione per il divisorio </a:t>
            </a:r>
            <a:br>
              <a:rPr lang="it-IT" dirty="0"/>
            </a:br>
            <a:r>
              <a:rPr lang="it-IT" dirty="0"/>
              <a:t>di primo livello</a:t>
            </a: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FB482727-F138-9346-9F08-F30B36B8F739}"/>
              </a:ext>
            </a:extLst>
          </p:cNvPr>
          <p:cNvCxnSpPr>
            <a:cxnSpLocks/>
          </p:cNvCxnSpPr>
          <p:nvPr userDrawn="1"/>
        </p:nvCxnSpPr>
        <p:spPr>
          <a:xfrm>
            <a:off x="0" y="2491991"/>
            <a:ext cx="4572000" cy="0"/>
          </a:xfrm>
          <a:prstGeom prst="line">
            <a:avLst/>
          </a:prstGeom>
          <a:ln w="635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esto 10">
            <a:extLst>
              <a:ext uri="{FF2B5EF4-FFF2-40B4-BE49-F238E27FC236}">
                <a16:creationId xmlns:a16="http://schemas.microsoft.com/office/drawing/2014/main" id="{DE661118-D454-A047-A2A7-763FCE6F132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7253" y="239827"/>
            <a:ext cx="2929095" cy="392077"/>
          </a:xfrm>
        </p:spPr>
        <p:txBody>
          <a:bodyPr tIns="0" rIns="0" bIns="0" anchor="b">
            <a:no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00.00</a:t>
            </a:r>
          </a:p>
        </p:txBody>
      </p:sp>
    </p:spTree>
    <p:extLst>
      <p:ext uri="{BB962C8B-B14F-4D97-AF65-F5344CB8AC3E}">
        <p14:creationId xmlns:p14="http://schemas.microsoft.com/office/powerpoint/2010/main" val="1122255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  <p15:guide id="5" orient="horz" pos="27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 L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6D455BF5-0D85-A947-866D-E0E6C84DBB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b="8389"/>
          <a:stretch/>
        </p:blipFill>
        <p:spPr>
          <a:xfrm>
            <a:off x="1357" y="1"/>
            <a:ext cx="9141291" cy="4712000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837D74E5-48BB-0240-A097-562A2EA73A08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26B568C8-C48B-7745-9138-EA5FC0311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248" y="1611523"/>
            <a:ext cx="4104752" cy="81578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300" b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 divisorio L2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7248" y="2621353"/>
            <a:ext cx="4104752" cy="152861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Eventuale descrizione per il divisorio </a:t>
            </a:r>
            <a:br>
              <a:rPr lang="it-IT" dirty="0"/>
            </a:br>
            <a:r>
              <a:rPr lang="it-IT" dirty="0"/>
              <a:t>di secondo livello</a:t>
            </a: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FB482727-F138-9346-9F08-F30B36B8F739}"/>
              </a:ext>
            </a:extLst>
          </p:cNvPr>
          <p:cNvCxnSpPr>
            <a:cxnSpLocks/>
          </p:cNvCxnSpPr>
          <p:nvPr userDrawn="1"/>
        </p:nvCxnSpPr>
        <p:spPr>
          <a:xfrm>
            <a:off x="0" y="2491991"/>
            <a:ext cx="4572000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egnaposto testo 10">
            <a:extLst>
              <a:ext uri="{FF2B5EF4-FFF2-40B4-BE49-F238E27FC236}">
                <a16:creationId xmlns:a16="http://schemas.microsoft.com/office/drawing/2014/main" id="{1ECCEF15-3EC2-634D-A60F-97DE034C2E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7253" y="239827"/>
            <a:ext cx="2929095" cy="392077"/>
          </a:xfrm>
        </p:spPr>
        <p:txBody>
          <a:bodyPr tIns="0" rIns="0" bIns="0" anchor="b">
            <a:no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00.00</a:t>
            </a:r>
          </a:p>
        </p:txBody>
      </p:sp>
    </p:spTree>
    <p:extLst>
      <p:ext uri="{BB962C8B-B14F-4D97-AF65-F5344CB8AC3E}">
        <p14:creationId xmlns:p14="http://schemas.microsoft.com/office/powerpoint/2010/main" val="1606908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ola c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097F3016-D92A-9A43-B85E-F51C41323FC0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C3F81581-1F0F-A645-B943-AC93B4A185F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68318" y="1416051"/>
            <a:ext cx="8232775" cy="3135313"/>
          </a:xfrm>
        </p:spPr>
        <p:txBody>
          <a:bodyPr tIns="0" bIns="0"/>
          <a:lstStyle/>
          <a:p>
            <a:r>
              <a:rPr lang="it-IT" dirty="0"/>
              <a:t>Modifica gli stili del testo dello schema
Secondo livello
Terzo livello
Quarto livello
Quinto livello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6" y="659606"/>
            <a:ext cx="5867173" cy="3984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29CABE5-1E4A-E740-9233-90E7777E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E27AAEDE-BCB1-1344-BB68-D96CB3BC8EEC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893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ola immagine (con margin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BACF0E9C-A0B1-F244-BD00-35B2D6BD0925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6" y="659606"/>
            <a:ext cx="5867173" cy="3984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29CABE5-1E4A-E740-9233-90E7777E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E27AAEDE-BCB1-1344-BB68-D96CB3BC8EEC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egnaposto immagine 3">
            <a:extLst>
              <a:ext uri="{FF2B5EF4-FFF2-40B4-BE49-F238E27FC236}">
                <a16:creationId xmlns:a16="http://schemas.microsoft.com/office/drawing/2014/main" id="{AE0EC3A9-FF33-E14E-831C-2DA5E122AAA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8317" y="1394286"/>
            <a:ext cx="8218487" cy="3157083"/>
          </a:xfrm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r>
              <a:rPr lang="it-IT" dirty="0"/>
              <a:t>Clicca per inserire un’immagine</a:t>
            </a:r>
          </a:p>
        </p:txBody>
      </p:sp>
    </p:spTree>
    <p:extLst>
      <p:ext uri="{BB962C8B-B14F-4D97-AF65-F5344CB8AC3E}">
        <p14:creationId xmlns:p14="http://schemas.microsoft.com/office/powerpoint/2010/main" val="1574907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ppia colonna solo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15503097-EAD3-934F-82A4-0D55FF4EF344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A800561-E46D-2F48-8885-3F2B2722BB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8318" y="1416051"/>
            <a:ext cx="8218487" cy="3135312"/>
          </a:xfrm>
        </p:spPr>
        <p:txBody>
          <a:bodyPr tIns="0" bIns="0" numCol="2" spcCol="324000"/>
          <a:lstStyle/>
          <a:p>
            <a:r>
              <a:rPr lang="it-IT" dirty="0"/>
              <a:t>Modifica gli stili del testo dello schema
Secondo livello
Terzo livello
Quarto livello
Quinto livello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0D1BED97-E787-3E4F-8AB7-D5BD6F723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7" y="659606"/>
            <a:ext cx="4883151" cy="3984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FA00FDF-86FB-C74D-A632-CF3E0C443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5FA42FE5-13C1-1048-9F97-B68F6CB63122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377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ppia colonna txt+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5578DE73-EA6F-234F-858C-A5136B0E7A5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8" y="1427487"/>
            <a:ext cx="3995737" cy="3123878"/>
          </a:xfrm>
        </p:spPr>
        <p:txBody>
          <a:bodyPr tIns="0" bIns="0"/>
          <a:lstStyle/>
          <a:p>
            <a:r>
              <a:rPr lang="it-IT" dirty="0"/>
              <a:t>Modifica gli stili del testo dello schema
Secondo livello
Terzo livello
Quarto livello
Quinto livello</a:t>
            </a:r>
          </a:p>
        </p:txBody>
      </p:sp>
      <p:sp>
        <p:nvSpPr>
          <p:cNvPr id="8" name="Segnaposto contenuto 6">
            <a:extLst>
              <a:ext uri="{FF2B5EF4-FFF2-40B4-BE49-F238E27FC236}">
                <a16:creationId xmlns:a16="http://schemas.microsoft.com/office/drawing/2014/main" id="{DA9F3622-73DE-B04B-9E81-6A7956CEDC9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79949" y="1427487"/>
            <a:ext cx="4006851" cy="3123878"/>
          </a:xfrm>
        </p:spPr>
        <p:txBody>
          <a:bodyPr tIns="0" bIns="0"/>
          <a:lstStyle/>
          <a:p>
            <a:r>
              <a:rPr lang="it-IT" dirty="0"/>
              <a:t>Modifica gli stili del testo dello schema
Secondo livello
Terzo livello
Quarto livello
Quinto livello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3FF121B1-65E2-184E-8460-38CB079FBE0D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9443DF7-3057-ED4A-AF73-4267C93CC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4868C543-4F9C-3A4A-88FD-2E19DE33BF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7" y="659606"/>
            <a:ext cx="4883151" cy="3984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cxnSp>
        <p:nvCxnSpPr>
          <p:cNvPr id="11" name="Connettore 1 10">
            <a:extLst>
              <a:ext uri="{FF2B5EF4-FFF2-40B4-BE49-F238E27FC236}">
                <a16:creationId xmlns:a16="http://schemas.microsoft.com/office/drawing/2014/main" id="{A88CCBD3-2087-1447-8353-DD9FEACBEEAE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707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96E205C9-A3CC-E04A-9985-FC5734258A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698124"/>
          </a:xfrm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r>
              <a:rPr lang="it-IT" dirty="0"/>
              <a:t>Clicca per inserire un’immagine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19B3994-DBEF-E14E-80AC-2E088B7D993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28A18AEE-541F-3447-8380-194ED23EAA17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8F7410-012C-4349-B57C-D0B031EA38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008F079-9669-B94E-8526-A555DA4478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66D734F2-637F-784E-B4BF-D58EDB5C6912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984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  <p15:guide id="5" orient="horz" pos="30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19B3994-DBEF-E14E-80AC-2E088B7D993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43D461F5-E9A3-A54D-BF6F-96AD1B1989D7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8F7410-012C-4349-B57C-D0B031EA38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008F079-9669-B94E-8526-A555DA4478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66D734F2-637F-784E-B4BF-D58EDB5C6912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egnaposto risorsa multimediale 8">
            <a:extLst>
              <a:ext uri="{FF2B5EF4-FFF2-40B4-BE49-F238E27FC236}">
                <a16:creationId xmlns:a16="http://schemas.microsoft.com/office/drawing/2014/main" id="{9AFD5C4B-CF83-1548-9307-27AB3B0CF3E4}"/>
              </a:ext>
            </a:extLst>
          </p:cNvPr>
          <p:cNvSpPr>
            <a:spLocks noGrp="1"/>
          </p:cNvSpPr>
          <p:nvPr>
            <p:ph type="media" sz="quarter" idx="17" hasCustomPrompt="1"/>
          </p:nvPr>
        </p:nvSpPr>
        <p:spPr>
          <a:xfrm>
            <a:off x="0" y="6"/>
            <a:ext cx="9144000" cy="4689475"/>
          </a:xfrm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r>
              <a:rPr lang="it-IT" dirty="0"/>
              <a:t>Clicca per inserire un video</a:t>
            </a:r>
          </a:p>
        </p:txBody>
      </p:sp>
    </p:spTree>
    <p:extLst>
      <p:ext uri="{BB962C8B-B14F-4D97-AF65-F5344CB8AC3E}">
        <p14:creationId xmlns:p14="http://schemas.microsoft.com/office/powerpoint/2010/main" val="381322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  <p15:guide id="5" orient="horz" pos="30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ola colonna+sfondo grig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D914CDAC-F4A9-EF4E-8C78-1B48B378A2BA}"/>
              </a:ext>
            </a:extLst>
          </p:cNvPr>
          <p:cNvSpPr/>
          <p:nvPr userDrawn="1"/>
        </p:nvSpPr>
        <p:spPr>
          <a:xfrm>
            <a:off x="0" y="1196939"/>
            <a:ext cx="9144000" cy="34909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039F2D01-D1B2-E244-A1B0-432FCDFD41DA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C3F81581-1F0F-A645-B943-AC93B4A185F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68318" y="1416051"/>
            <a:ext cx="8232775" cy="3135313"/>
          </a:xfrm>
        </p:spPr>
        <p:txBody>
          <a:bodyPr tIns="0" bIns="0"/>
          <a:lstStyle/>
          <a:p>
            <a:r>
              <a:rPr lang="it-IT" dirty="0"/>
              <a:t>Modifica gli stili del testo dello schema
Secondo livello
Terzo livello
Quarto livello
Quinto livello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6" y="659606"/>
            <a:ext cx="5867173" cy="3984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29CABE5-1E4A-E740-9233-90E7777E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E27AAEDE-BCB1-1344-BB68-D96CB3BC8EEC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064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getti-elenco su 4 colonn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CF66A14E-E809-CA4A-B62F-80C14116CBF1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6" y="659606"/>
            <a:ext cx="5867173" cy="3984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29CABE5-1E4A-E740-9233-90E7777E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E27AAEDE-BCB1-1344-BB68-D96CB3BC8EEC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esto 19">
            <a:extLst>
              <a:ext uri="{FF2B5EF4-FFF2-40B4-BE49-F238E27FC236}">
                <a16:creationId xmlns:a16="http://schemas.microsoft.com/office/drawing/2014/main" id="{47B8D2D6-CEB0-1342-92D2-246387F0B0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5" y="3224744"/>
            <a:ext cx="1893175" cy="52589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it-IT" dirty="0"/>
              <a:t>Nome dell’immagine</a:t>
            </a:r>
          </a:p>
          <a:p>
            <a:endParaRPr lang="it-IT" dirty="0"/>
          </a:p>
        </p:txBody>
      </p:sp>
      <p:cxnSp>
        <p:nvCxnSpPr>
          <p:cNvPr id="30" name="Connettore 1 29">
            <a:extLst>
              <a:ext uri="{FF2B5EF4-FFF2-40B4-BE49-F238E27FC236}">
                <a16:creationId xmlns:a16="http://schemas.microsoft.com/office/drawing/2014/main" id="{66EACB80-6FF5-244C-BBA2-9CDD19F206C8}"/>
              </a:ext>
            </a:extLst>
          </p:cNvPr>
          <p:cNvCxnSpPr>
            <a:cxnSpLocks/>
          </p:cNvCxnSpPr>
          <p:nvPr userDrawn="1"/>
        </p:nvCxnSpPr>
        <p:spPr>
          <a:xfrm>
            <a:off x="2562400" y="3834532"/>
            <a:ext cx="1983245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>
            <a:extLst>
              <a:ext uri="{FF2B5EF4-FFF2-40B4-BE49-F238E27FC236}">
                <a16:creationId xmlns:a16="http://schemas.microsoft.com/office/drawing/2014/main" id="{405B6A09-2324-7147-9871-1B17AFFF97D6}"/>
              </a:ext>
            </a:extLst>
          </p:cNvPr>
          <p:cNvCxnSpPr>
            <a:cxnSpLocks/>
          </p:cNvCxnSpPr>
          <p:nvPr userDrawn="1"/>
        </p:nvCxnSpPr>
        <p:spPr>
          <a:xfrm>
            <a:off x="4653800" y="3834532"/>
            <a:ext cx="1983245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>
            <a:extLst>
              <a:ext uri="{FF2B5EF4-FFF2-40B4-BE49-F238E27FC236}">
                <a16:creationId xmlns:a16="http://schemas.microsoft.com/office/drawing/2014/main" id="{B5DE4406-45A0-6F4E-B128-E9FBD6F482A4}"/>
              </a:ext>
            </a:extLst>
          </p:cNvPr>
          <p:cNvCxnSpPr>
            <a:cxnSpLocks/>
          </p:cNvCxnSpPr>
          <p:nvPr userDrawn="1"/>
        </p:nvCxnSpPr>
        <p:spPr>
          <a:xfrm>
            <a:off x="6720528" y="3834532"/>
            <a:ext cx="1983245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Segnaposto testo 19">
            <a:extLst>
              <a:ext uri="{FF2B5EF4-FFF2-40B4-BE49-F238E27FC236}">
                <a16:creationId xmlns:a16="http://schemas.microsoft.com/office/drawing/2014/main" id="{3681C844-710C-B14C-A167-348869E06D5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32010" y="3224744"/>
            <a:ext cx="2011111" cy="52589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it-IT" dirty="0"/>
              <a:t>Nome dell’immagine</a:t>
            </a:r>
          </a:p>
          <a:p>
            <a:endParaRPr lang="it-IT" dirty="0"/>
          </a:p>
        </p:txBody>
      </p:sp>
      <p:sp>
        <p:nvSpPr>
          <p:cNvPr id="36" name="Segnaposto testo 19">
            <a:extLst>
              <a:ext uri="{FF2B5EF4-FFF2-40B4-BE49-F238E27FC236}">
                <a16:creationId xmlns:a16="http://schemas.microsoft.com/office/drawing/2014/main" id="{90AD83A2-2890-894B-AE24-31F7C62624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26176" y="3224744"/>
            <a:ext cx="2008501" cy="52589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it-IT" dirty="0"/>
              <a:t>Nome dell’immagine</a:t>
            </a:r>
          </a:p>
          <a:p>
            <a:endParaRPr lang="it-IT" dirty="0"/>
          </a:p>
        </p:txBody>
      </p:sp>
      <p:sp>
        <p:nvSpPr>
          <p:cNvPr id="37" name="Segnaposto testo 19">
            <a:extLst>
              <a:ext uri="{FF2B5EF4-FFF2-40B4-BE49-F238E27FC236}">
                <a16:creationId xmlns:a16="http://schemas.microsoft.com/office/drawing/2014/main" id="{39A1BBEB-F46B-BD47-844F-CFCD19A5C93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92948" y="3224744"/>
            <a:ext cx="2012269" cy="52589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it-IT" dirty="0"/>
              <a:t>Nome dell’immagine</a:t>
            </a:r>
          </a:p>
          <a:p>
            <a:endParaRPr lang="it-IT" dirty="0"/>
          </a:p>
        </p:txBody>
      </p:sp>
      <p:sp>
        <p:nvSpPr>
          <p:cNvPr id="41" name="Segnaposto immagine 39">
            <a:extLst>
              <a:ext uri="{FF2B5EF4-FFF2-40B4-BE49-F238E27FC236}">
                <a16:creationId xmlns:a16="http://schemas.microsoft.com/office/drawing/2014/main" id="{5E7DB812-BDCD-6244-8F59-3BD54F23839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62497" y="1704374"/>
            <a:ext cx="1982787" cy="1177925"/>
          </a:xfrm>
        </p:spPr>
        <p:txBody>
          <a:bodyPr/>
          <a:lstStyle/>
          <a:p>
            <a:endParaRPr lang="it-IT"/>
          </a:p>
        </p:txBody>
      </p:sp>
      <p:sp>
        <p:nvSpPr>
          <p:cNvPr id="42" name="Segnaposto immagine 39">
            <a:extLst>
              <a:ext uri="{FF2B5EF4-FFF2-40B4-BE49-F238E27FC236}">
                <a16:creationId xmlns:a16="http://schemas.microsoft.com/office/drawing/2014/main" id="{B61A7233-3948-A745-BB33-7A155283E381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2538251" y="1704374"/>
            <a:ext cx="1993900" cy="1177925"/>
          </a:xfrm>
        </p:spPr>
        <p:txBody>
          <a:bodyPr/>
          <a:lstStyle/>
          <a:p>
            <a:endParaRPr lang="it-IT"/>
          </a:p>
        </p:txBody>
      </p:sp>
      <p:sp>
        <p:nvSpPr>
          <p:cNvPr id="43" name="Segnaposto immagine 39">
            <a:extLst>
              <a:ext uri="{FF2B5EF4-FFF2-40B4-BE49-F238E27FC236}">
                <a16:creationId xmlns:a16="http://schemas.microsoft.com/office/drawing/2014/main" id="{C6024BA9-8AEC-1B4D-A104-060161013E0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619299" y="1704374"/>
            <a:ext cx="1993900" cy="1177925"/>
          </a:xfrm>
        </p:spPr>
        <p:txBody>
          <a:bodyPr/>
          <a:lstStyle/>
          <a:p>
            <a:endParaRPr lang="it-IT"/>
          </a:p>
        </p:txBody>
      </p:sp>
      <p:sp>
        <p:nvSpPr>
          <p:cNvPr id="44" name="Segnaposto immagine 39">
            <a:extLst>
              <a:ext uri="{FF2B5EF4-FFF2-40B4-BE49-F238E27FC236}">
                <a16:creationId xmlns:a16="http://schemas.microsoft.com/office/drawing/2014/main" id="{F98E1498-B89C-C341-AEF3-6AC0D777C11A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700347" y="1704374"/>
            <a:ext cx="1993900" cy="1177925"/>
          </a:xfrm>
        </p:spPr>
        <p:txBody>
          <a:bodyPr/>
          <a:lstStyle/>
          <a:p>
            <a:endParaRPr lang="it-IT"/>
          </a:p>
        </p:txBody>
      </p:sp>
      <p:sp>
        <p:nvSpPr>
          <p:cNvPr id="45" name="Rettangolo con angoli arrotondati sullo stesso lato 44">
            <a:extLst>
              <a:ext uri="{FF2B5EF4-FFF2-40B4-BE49-F238E27FC236}">
                <a16:creationId xmlns:a16="http://schemas.microsoft.com/office/drawing/2014/main" id="{28ACE6CA-9B35-D042-97AC-A0221691FF8F}"/>
              </a:ext>
            </a:extLst>
          </p:cNvPr>
          <p:cNvSpPr/>
          <p:nvPr userDrawn="1"/>
        </p:nvSpPr>
        <p:spPr>
          <a:xfrm rot="5400000">
            <a:off x="1048109" y="2298424"/>
            <a:ext cx="281207" cy="14524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46" name="Segnaposto testo 9">
            <a:extLst>
              <a:ext uri="{FF2B5EF4-FFF2-40B4-BE49-F238E27FC236}">
                <a16:creationId xmlns:a16="http://schemas.microsoft.com/office/drawing/2014/main" id="{AA476697-F3B7-0344-95D6-29022C0268E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29612" y="2916326"/>
            <a:ext cx="1185653" cy="219090"/>
          </a:xfrm>
        </p:spPr>
        <p:txBody>
          <a:bodyPr tIns="0" rIns="0" bIns="0" anchor="ctr">
            <a:noAutofit/>
          </a:bodyPr>
          <a:lstStyle>
            <a:lvl1pPr marL="0" indent="0" algn="l">
              <a:buNone/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  <p:sp>
        <p:nvSpPr>
          <p:cNvPr id="47" name="Rettangolo con angoli arrotondati sullo stesso lato 46">
            <a:extLst>
              <a:ext uri="{FF2B5EF4-FFF2-40B4-BE49-F238E27FC236}">
                <a16:creationId xmlns:a16="http://schemas.microsoft.com/office/drawing/2014/main" id="{007AB72D-BC3C-2B42-A657-C812ECE748D5}"/>
              </a:ext>
            </a:extLst>
          </p:cNvPr>
          <p:cNvSpPr/>
          <p:nvPr userDrawn="1"/>
        </p:nvSpPr>
        <p:spPr>
          <a:xfrm rot="5400000">
            <a:off x="3123859" y="2298424"/>
            <a:ext cx="281207" cy="14524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48" name="Segnaposto testo 9">
            <a:extLst>
              <a:ext uri="{FF2B5EF4-FFF2-40B4-BE49-F238E27FC236}">
                <a16:creationId xmlns:a16="http://schemas.microsoft.com/office/drawing/2014/main" id="{3A1210DD-0BEB-9A4F-BC91-764D04F8676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99120" y="2915093"/>
            <a:ext cx="1185653" cy="219090"/>
          </a:xfrm>
        </p:spPr>
        <p:txBody>
          <a:bodyPr tIns="0" rIns="0" bIns="0" anchor="ctr">
            <a:noAutofit/>
          </a:bodyPr>
          <a:lstStyle>
            <a:lvl1pPr marL="0" indent="0" algn="l">
              <a:buNone/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  <p:sp>
        <p:nvSpPr>
          <p:cNvPr id="49" name="Rettangolo con angoli arrotondati sullo stesso lato 48">
            <a:extLst>
              <a:ext uri="{FF2B5EF4-FFF2-40B4-BE49-F238E27FC236}">
                <a16:creationId xmlns:a16="http://schemas.microsoft.com/office/drawing/2014/main" id="{9E81B1AB-4F3E-A94D-B047-C761D19923B9}"/>
              </a:ext>
            </a:extLst>
          </p:cNvPr>
          <p:cNvSpPr/>
          <p:nvPr userDrawn="1"/>
        </p:nvSpPr>
        <p:spPr>
          <a:xfrm rot="5400000">
            <a:off x="5202569" y="2298424"/>
            <a:ext cx="281207" cy="14524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50" name="Segnaposto testo 9">
            <a:extLst>
              <a:ext uri="{FF2B5EF4-FFF2-40B4-BE49-F238E27FC236}">
                <a16:creationId xmlns:a16="http://schemas.microsoft.com/office/drawing/2014/main" id="{E01D23A4-C5D9-7E4D-A119-6BC4A72A2F2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79952" y="2918757"/>
            <a:ext cx="1185653" cy="219090"/>
          </a:xfrm>
        </p:spPr>
        <p:txBody>
          <a:bodyPr tIns="0" rIns="0" bIns="0" anchor="ctr">
            <a:noAutofit/>
          </a:bodyPr>
          <a:lstStyle>
            <a:lvl1pPr marL="0" indent="0" algn="l">
              <a:buNone/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  <p:sp>
        <p:nvSpPr>
          <p:cNvPr id="51" name="Rettangolo con angoli arrotondati sullo stesso lato 50">
            <a:extLst>
              <a:ext uri="{FF2B5EF4-FFF2-40B4-BE49-F238E27FC236}">
                <a16:creationId xmlns:a16="http://schemas.microsoft.com/office/drawing/2014/main" id="{D1F47876-A1FC-1145-9749-7B64D50D03C6}"/>
              </a:ext>
            </a:extLst>
          </p:cNvPr>
          <p:cNvSpPr/>
          <p:nvPr userDrawn="1"/>
        </p:nvSpPr>
        <p:spPr>
          <a:xfrm rot="5400000">
            <a:off x="7285957" y="2298424"/>
            <a:ext cx="281207" cy="14524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52" name="Segnaposto testo 9">
            <a:extLst>
              <a:ext uri="{FF2B5EF4-FFF2-40B4-BE49-F238E27FC236}">
                <a16:creationId xmlns:a16="http://schemas.microsoft.com/office/drawing/2014/main" id="{A8D41596-2D3D-B043-B42B-6B9A60D4ADD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67456" y="2915962"/>
            <a:ext cx="1185653" cy="219090"/>
          </a:xfrm>
        </p:spPr>
        <p:txBody>
          <a:bodyPr tIns="0" rIns="0" bIns="0" anchor="ctr">
            <a:noAutofit/>
          </a:bodyPr>
          <a:lstStyle>
            <a:lvl1pPr marL="0" indent="0" algn="l">
              <a:buNone/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  <p:cxnSp>
        <p:nvCxnSpPr>
          <p:cNvPr id="55" name="Connettore 1 54">
            <a:extLst>
              <a:ext uri="{FF2B5EF4-FFF2-40B4-BE49-F238E27FC236}">
                <a16:creationId xmlns:a16="http://schemas.microsoft.com/office/drawing/2014/main" id="{A7FD5863-7192-9A4F-A487-1AA7D4F2DAEB}"/>
              </a:ext>
            </a:extLst>
          </p:cNvPr>
          <p:cNvCxnSpPr>
            <a:cxnSpLocks/>
          </p:cNvCxnSpPr>
          <p:nvPr userDrawn="1"/>
        </p:nvCxnSpPr>
        <p:spPr>
          <a:xfrm>
            <a:off x="473540" y="3834532"/>
            <a:ext cx="1983245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264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  <p15:guide id="5" orient="horz" pos="181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getti-elenco su 3 colonn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F77F2707-353D-2D44-9957-714D2F976A9C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6" y="659606"/>
            <a:ext cx="5867173" cy="3984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29CABE5-1E4A-E740-9233-90E7777E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E27AAEDE-BCB1-1344-BB68-D96CB3BC8EEC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esto 19">
            <a:extLst>
              <a:ext uri="{FF2B5EF4-FFF2-40B4-BE49-F238E27FC236}">
                <a16:creationId xmlns:a16="http://schemas.microsoft.com/office/drawing/2014/main" id="{47B8D2D6-CEB0-1342-92D2-246387F0B0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5" y="3224744"/>
            <a:ext cx="1893175" cy="52589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it-IT" dirty="0"/>
              <a:t>Nome dell’immagine</a:t>
            </a:r>
          </a:p>
          <a:p>
            <a:endParaRPr lang="it-IT" dirty="0"/>
          </a:p>
        </p:txBody>
      </p:sp>
      <p:cxnSp>
        <p:nvCxnSpPr>
          <p:cNvPr id="32" name="Connettore 1 31">
            <a:extLst>
              <a:ext uri="{FF2B5EF4-FFF2-40B4-BE49-F238E27FC236}">
                <a16:creationId xmlns:a16="http://schemas.microsoft.com/office/drawing/2014/main" id="{B5DE4406-45A0-6F4E-B128-E9FBD6F482A4}"/>
              </a:ext>
            </a:extLst>
          </p:cNvPr>
          <p:cNvCxnSpPr>
            <a:cxnSpLocks/>
          </p:cNvCxnSpPr>
          <p:nvPr userDrawn="1"/>
        </p:nvCxnSpPr>
        <p:spPr>
          <a:xfrm>
            <a:off x="6091239" y="3834532"/>
            <a:ext cx="2612532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Segnaposto testo 19">
            <a:extLst>
              <a:ext uri="{FF2B5EF4-FFF2-40B4-BE49-F238E27FC236}">
                <a16:creationId xmlns:a16="http://schemas.microsoft.com/office/drawing/2014/main" id="{3681C844-710C-B14C-A167-348869E06D5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73178" y="3224744"/>
            <a:ext cx="2011111" cy="52589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it-IT" dirty="0"/>
              <a:t>Nome dell’immagine</a:t>
            </a:r>
          </a:p>
          <a:p>
            <a:endParaRPr lang="it-IT" dirty="0"/>
          </a:p>
        </p:txBody>
      </p:sp>
      <p:sp>
        <p:nvSpPr>
          <p:cNvPr id="36" name="Segnaposto testo 19">
            <a:extLst>
              <a:ext uri="{FF2B5EF4-FFF2-40B4-BE49-F238E27FC236}">
                <a16:creationId xmlns:a16="http://schemas.microsoft.com/office/drawing/2014/main" id="{90AD83A2-2890-894B-AE24-31F7C62624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92496" y="3224744"/>
            <a:ext cx="2008501" cy="52589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it-IT" dirty="0"/>
              <a:t>Nome dell’immagine</a:t>
            </a:r>
          </a:p>
          <a:p>
            <a:endParaRPr lang="it-IT" dirty="0"/>
          </a:p>
        </p:txBody>
      </p:sp>
      <p:sp>
        <p:nvSpPr>
          <p:cNvPr id="41" name="Segnaposto immagine 39">
            <a:extLst>
              <a:ext uri="{FF2B5EF4-FFF2-40B4-BE49-F238E27FC236}">
                <a16:creationId xmlns:a16="http://schemas.microsoft.com/office/drawing/2014/main" id="{5E7DB812-BDCD-6244-8F59-3BD54F23839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205" y="1349672"/>
            <a:ext cx="2581591" cy="1532622"/>
          </a:xfrm>
        </p:spPr>
        <p:txBody>
          <a:bodyPr/>
          <a:lstStyle/>
          <a:p>
            <a:endParaRPr lang="it-IT"/>
          </a:p>
        </p:txBody>
      </p:sp>
      <p:sp>
        <p:nvSpPr>
          <p:cNvPr id="42" name="Segnaposto immagine 39">
            <a:extLst>
              <a:ext uri="{FF2B5EF4-FFF2-40B4-BE49-F238E27FC236}">
                <a16:creationId xmlns:a16="http://schemas.microsoft.com/office/drawing/2014/main" id="{B61A7233-3948-A745-BB33-7A155283E381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273175" y="1349672"/>
            <a:ext cx="2594304" cy="1532622"/>
          </a:xfrm>
        </p:spPr>
        <p:txBody>
          <a:bodyPr/>
          <a:lstStyle/>
          <a:p>
            <a:endParaRPr lang="it-IT"/>
          </a:p>
        </p:txBody>
      </p:sp>
      <p:sp>
        <p:nvSpPr>
          <p:cNvPr id="43" name="Segnaposto immagine 39">
            <a:extLst>
              <a:ext uri="{FF2B5EF4-FFF2-40B4-BE49-F238E27FC236}">
                <a16:creationId xmlns:a16="http://schemas.microsoft.com/office/drawing/2014/main" id="{C6024BA9-8AEC-1B4D-A104-060161013E0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92496" y="1349672"/>
            <a:ext cx="2594304" cy="1532622"/>
          </a:xfrm>
        </p:spPr>
        <p:txBody>
          <a:bodyPr/>
          <a:lstStyle/>
          <a:p>
            <a:endParaRPr lang="it-IT"/>
          </a:p>
        </p:txBody>
      </p:sp>
      <p:sp>
        <p:nvSpPr>
          <p:cNvPr id="45" name="Rettangolo con angoli arrotondati sullo stesso lato 44">
            <a:extLst>
              <a:ext uri="{FF2B5EF4-FFF2-40B4-BE49-F238E27FC236}">
                <a16:creationId xmlns:a16="http://schemas.microsoft.com/office/drawing/2014/main" id="{28ACE6CA-9B35-D042-97AC-A0221691FF8F}"/>
              </a:ext>
            </a:extLst>
          </p:cNvPr>
          <p:cNvSpPr/>
          <p:nvPr userDrawn="1"/>
        </p:nvSpPr>
        <p:spPr>
          <a:xfrm rot="5400000">
            <a:off x="1042814" y="2298425"/>
            <a:ext cx="281207" cy="14524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46" name="Segnaposto testo 9">
            <a:extLst>
              <a:ext uri="{FF2B5EF4-FFF2-40B4-BE49-F238E27FC236}">
                <a16:creationId xmlns:a16="http://schemas.microsoft.com/office/drawing/2014/main" id="{AA476697-F3B7-0344-95D6-29022C0268E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29612" y="2916326"/>
            <a:ext cx="1185653" cy="219090"/>
          </a:xfrm>
        </p:spPr>
        <p:txBody>
          <a:bodyPr tIns="0" rIns="0" bIns="0" anchor="ctr">
            <a:noAutofit/>
          </a:bodyPr>
          <a:lstStyle>
            <a:lvl1pPr marL="0" indent="0" algn="l">
              <a:buNone/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  <p:sp>
        <p:nvSpPr>
          <p:cNvPr id="47" name="Rettangolo con angoli arrotondati sullo stesso lato 46">
            <a:extLst>
              <a:ext uri="{FF2B5EF4-FFF2-40B4-BE49-F238E27FC236}">
                <a16:creationId xmlns:a16="http://schemas.microsoft.com/office/drawing/2014/main" id="{007AB72D-BC3C-2B42-A657-C812ECE748D5}"/>
              </a:ext>
            </a:extLst>
          </p:cNvPr>
          <p:cNvSpPr/>
          <p:nvPr userDrawn="1"/>
        </p:nvSpPr>
        <p:spPr>
          <a:xfrm rot="5400000">
            <a:off x="3858787" y="2298426"/>
            <a:ext cx="281207" cy="14524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48" name="Segnaposto testo 9">
            <a:extLst>
              <a:ext uri="{FF2B5EF4-FFF2-40B4-BE49-F238E27FC236}">
                <a16:creationId xmlns:a16="http://schemas.microsoft.com/office/drawing/2014/main" id="{3A1210DD-0BEB-9A4F-BC91-764D04F8676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28264" y="2915094"/>
            <a:ext cx="1185653" cy="219090"/>
          </a:xfrm>
        </p:spPr>
        <p:txBody>
          <a:bodyPr tIns="0" rIns="0" bIns="0" anchor="ctr">
            <a:noAutofit/>
          </a:bodyPr>
          <a:lstStyle>
            <a:lvl1pPr marL="0" indent="0" algn="l">
              <a:buNone/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  <p:sp>
        <p:nvSpPr>
          <p:cNvPr id="49" name="Rettangolo con angoli arrotondati sullo stesso lato 48">
            <a:extLst>
              <a:ext uri="{FF2B5EF4-FFF2-40B4-BE49-F238E27FC236}">
                <a16:creationId xmlns:a16="http://schemas.microsoft.com/office/drawing/2014/main" id="{9E81B1AB-4F3E-A94D-B047-C761D19923B9}"/>
              </a:ext>
            </a:extLst>
          </p:cNvPr>
          <p:cNvSpPr/>
          <p:nvPr userDrawn="1"/>
        </p:nvSpPr>
        <p:spPr>
          <a:xfrm rot="5400000">
            <a:off x="6678109" y="2298425"/>
            <a:ext cx="281207" cy="14524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50" name="Segnaposto testo 9">
            <a:extLst>
              <a:ext uri="{FF2B5EF4-FFF2-40B4-BE49-F238E27FC236}">
                <a16:creationId xmlns:a16="http://schemas.microsoft.com/office/drawing/2014/main" id="{E01D23A4-C5D9-7E4D-A119-6BC4A72A2F2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60064" y="2918758"/>
            <a:ext cx="1185653" cy="219090"/>
          </a:xfrm>
        </p:spPr>
        <p:txBody>
          <a:bodyPr tIns="0" rIns="0" bIns="0" anchor="ctr">
            <a:noAutofit/>
          </a:bodyPr>
          <a:lstStyle>
            <a:lvl1pPr marL="0" indent="0" algn="l">
              <a:buNone/>
              <a:defRPr sz="8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  <p:cxnSp>
        <p:nvCxnSpPr>
          <p:cNvPr id="33" name="Connettore 1 32">
            <a:extLst>
              <a:ext uri="{FF2B5EF4-FFF2-40B4-BE49-F238E27FC236}">
                <a16:creationId xmlns:a16="http://schemas.microsoft.com/office/drawing/2014/main" id="{83B57A5A-C2E3-814D-B2CF-275D35F0DB98}"/>
              </a:ext>
            </a:extLst>
          </p:cNvPr>
          <p:cNvCxnSpPr>
            <a:cxnSpLocks/>
          </p:cNvCxnSpPr>
          <p:nvPr userDrawn="1"/>
        </p:nvCxnSpPr>
        <p:spPr>
          <a:xfrm>
            <a:off x="460839" y="3834532"/>
            <a:ext cx="2612532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>
            <a:extLst>
              <a:ext uri="{FF2B5EF4-FFF2-40B4-BE49-F238E27FC236}">
                <a16:creationId xmlns:a16="http://schemas.microsoft.com/office/drawing/2014/main" id="{387F8943-2601-5144-B3F3-A85F7614BB8E}"/>
              </a:ext>
            </a:extLst>
          </p:cNvPr>
          <p:cNvCxnSpPr>
            <a:cxnSpLocks/>
          </p:cNvCxnSpPr>
          <p:nvPr userDrawn="1"/>
        </p:nvCxnSpPr>
        <p:spPr>
          <a:xfrm>
            <a:off x="3273175" y="3834532"/>
            <a:ext cx="2612532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027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  <p15:guide id="5" orient="horz" pos="1816" userDrawn="1">
          <p15:clr>
            <a:srgbClr val="FBAE40"/>
          </p15:clr>
        </p15:guide>
        <p15:guide id="6" pos="383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getto-scheda dettagli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51B7F8CD-D568-C448-971B-C2CDE2B438F1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A51F14CF-05EF-EE41-B187-CB1F176F381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1713703"/>
            <a:ext cx="9144000" cy="29744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359F293-3324-6146-8F87-F70DDF43B720}"/>
              </a:ext>
            </a:extLst>
          </p:cNvPr>
          <p:cNvSpPr txBox="1"/>
          <p:nvPr userDrawn="1"/>
        </p:nvSpPr>
        <p:spPr>
          <a:xfrm>
            <a:off x="528053" y="925388"/>
            <a:ext cx="833562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900" b="1" dirty="0">
                <a:solidFill>
                  <a:schemeClr val="tx2"/>
                </a:solidFill>
                <a:latin typeface="+mj-lt"/>
              </a:rPr>
              <a:t>Area principale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0E2BDFA9-C059-4E40-BE9A-83D0FE644669}"/>
              </a:ext>
            </a:extLst>
          </p:cNvPr>
          <p:cNvSpPr txBox="1"/>
          <p:nvPr userDrawn="1"/>
        </p:nvSpPr>
        <p:spPr>
          <a:xfrm>
            <a:off x="1878547" y="925388"/>
            <a:ext cx="352661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900" b="1" dirty="0">
                <a:solidFill>
                  <a:schemeClr val="tx2"/>
                </a:solidFill>
                <a:latin typeface="+mj-lt"/>
              </a:rPr>
              <a:t>Target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F8CF6E7C-D413-B443-84C9-A9014D70E15A}"/>
              </a:ext>
            </a:extLst>
          </p:cNvPr>
          <p:cNvSpPr txBox="1"/>
          <p:nvPr userDrawn="1"/>
        </p:nvSpPr>
        <p:spPr>
          <a:xfrm>
            <a:off x="3257183" y="925388"/>
            <a:ext cx="686085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900" b="1" dirty="0">
                <a:solidFill>
                  <a:schemeClr val="tx2"/>
                </a:solidFill>
                <a:latin typeface="+mj-lt"/>
              </a:rPr>
              <a:t>Richiedente 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490FEAEC-C4D1-B340-80A6-811DAF3347D6}"/>
              </a:ext>
            </a:extLst>
          </p:cNvPr>
          <p:cNvSpPr txBox="1"/>
          <p:nvPr userDrawn="1"/>
        </p:nvSpPr>
        <p:spPr>
          <a:xfrm>
            <a:off x="4635817" y="925388"/>
            <a:ext cx="107721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900" b="1" dirty="0">
                <a:solidFill>
                  <a:schemeClr val="tx2"/>
                </a:solidFill>
                <a:latin typeface="+mj-lt"/>
              </a:rPr>
              <a:t>Costo Complessivo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D725E7B7-74EB-6F42-8E9C-46115903C3B8}"/>
              </a:ext>
            </a:extLst>
          </p:cNvPr>
          <p:cNvSpPr txBox="1"/>
          <p:nvPr userDrawn="1"/>
        </p:nvSpPr>
        <p:spPr>
          <a:xfrm>
            <a:off x="6000384" y="925388"/>
            <a:ext cx="121187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900" b="1" dirty="0">
                <a:solidFill>
                  <a:schemeClr val="tx2"/>
                </a:solidFill>
                <a:latin typeface="+mj-lt"/>
              </a:rPr>
              <a:t>Contributo Assegnato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0C805AF0-D3D2-E94D-AD95-C06F917DE1E9}"/>
              </a:ext>
            </a:extLst>
          </p:cNvPr>
          <p:cNvSpPr txBox="1"/>
          <p:nvPr userDrawn="1"/>
        </p:nvSpPr>
        <p:spPr>
          <a:xfrm>
            <a:off x="7386049" y="925388"/>
            <a:ext cx="282129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900" b="1" dirty="0">
                <a:solidFill>
                  <a:schemeClr val="tx2"/>
                </a:solidFill>
                <a:latin typeface="+mj-lt"/>
              </a:rPr>
              <a:t>SIME</a:t>
            </a:r>
          </a:p>
        </p:txBody>
      </p: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11CC84EF-F8E3-5948-9069-FE100CC5ECEC}"/>
              </a:ext>
            </a:extLst>
          </p:cNvPr>
          <p:cNvGrpSpPr/>
          <p:nvPr userDrawn="1"/>
        </p:nvGrpSpPr>
        <p:grpSpPr>
          <a:xfrm>
            <a:off x="465254" y="908307"/>
            <a:ext cx="8235839" cy="756000"/>
            <a:chOff x="465250" y="3487666"/>
            <a:chExt cx="8235838" cy="1063697"/>
          </a:xfrm>
        </p:grpSpPr>
        <p:cxnSp>
          <p:nvCxnSpPr>
            <p:cNvPr id="28" name="Connettore 1 27">
              <a:extLst>
                <a:ext uri="{FF2B5EF4-FFF2-40B4-BE49-F238E27FC236}">
                  <a16:creationId xmlns:a16="http://schemas.microsoft.com/office/drawing/2014/main" id="{5EF50296-FED8-D14C-9A89-56E4829A4606}"/>
                </a:ext>
              </a:extLst>
            </p:cNvPr>
            <p:cNvCxnSpPr/>
            <p:nvPr userDrawn="1"/>
          </p:nvCxnSpPr>
          <p:spPr>
            <a:xfrm>
              <a:off x="1829816" y="3487666"/>
              <a:ext cx="0" cy="1063697"/>
            </a:xfrm>
            <a:prstGeom prst="line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>
              <a:extLst>
                <a:ext uri="{FF2B5EF4-FFF2-40B4-BE49-F238E27FC236}">
                  <a16:creationId xmlns:a16="http://schemas.microsoft.com/office/drawing/2014/main" id="{213E0069-DDF6-4B4A-B3A6-734AAB31384C}"/>
                </a:ext>
              </a:extLst>
            </p:cNvPr>
            <p:cNvCxnSpPr/>
            <p:nvPr userDrawn="1"/>
          </p:nvCxnSpPr>
          <p:spPr>
            <a:xfrm>
              <a:off x="3204071" y="3487666"/>
              <a:ext cx="0" cy="1063697"/>
            </a:xfrm>
            <a:prstGeom prst="line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1 29">
              <a:extLst>
                <a:ext uri="{FF2B5EF4-FFF2-40B4-BE49-F238E27FC236}">
                  <a16:creationId xmlns:a16="http://schemas.microsoft.com/office/drawing/2014/main" id="{50166949-38AF-B440-AFE1-54B1C7F8F083}"/>
                </a:ext>
              </a:extLst>
            </p:cNvPr>
            <p:cNvCxnSpPr/>
            <p:nvPr userDrawn="1"/>
          </p:nvCxnSpPr>
          <p:spPr>
            <a:xfrm>
              <a:off x="4578326" y="3487666"/>
              <a:ext cx="0" cy="1063697"/>
            </a:xfrm>
            <a:prstGeom prst="line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>
              <a:extLst>
                <a:ext uri="{FF2B5EF4-FFF2-40B4-BE49-F238E27FC236}">
                  <a16:creationId xmlns:a16="http://schemas.microsoft.com/office/drawing/2014/main" id="{19186F87-13B0-804A-BF30-C1276239AAB6}"/>
                </a:ext>
              </a:extLst>
            </p:cNvPr>
            <p:cNvCxnSpPr/>
            <p:nvPr userDrawn="1"/>
          </p:nvCxnSpPr>
          <p:spPr>
            <a:xfrm>
              <a:off x="5952581" y="3487666"/>
              <a:ext cx="0" cy="1063697"/>
            </a:xfrm>
            <a:prstGeom prst="line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>
              <a:extLst>
                <a:ext uri="{FF2B5EF4-FFF2-40B4-BE49-F238E27FC236}">
                  <a16:creationId xmlns:a16="http://schemas.microsoft.com/office/drawing/2014/main" id="{A5465741-8AE0-E54B-B5A4-6F09732A3B2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26836" y="3487666"/>
              <a:ext cx="0" cy="1063697"/>
            </a:xfrm>
            <a:prstGeom prst="line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1 33">
              <a:extLst>
                <a:ext uri="{FF2B5EF4-FFF2-40B4-BE49-F238E27FC236}">
                  <a16:creationId xmlns:a16="http://schemas.microsoft.com/office/drawing/2014/main" id="{EE46F31F-2C0D-054D-A6D5-682B4451388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701088" y="3487666"/>
              <a:ext cx="0" cy="1063697"/>
            </a:xfrm>
            <a:prstGeom prst="line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>
              <a:extLst>
                <a:ext uri="{FF2B5EF4-FFF2-40B4-BE49-F238E27FC236}">
                  <a16:creationId xmlns:a16="http://schemas.microsoft.com/office/drawing/2014/main" id="{5E448D07-76B5-5741-8E4F-350D64D26060}"/>
                </a:ext>
              </a:extLst>
            </p:cNvPr>
            <p:cNvCxnSpPr/>
            <p:nvPr userDrawn="1"/>
          </p:nvCxnSpPr>
          <p:spPr>
            <a:xfrm>
              <a:off x="465250" y="3487666"/>
              <a:ext cx="0" cy="1063697"/>
            </a:xfrm>
            <a:prstGeom prst="line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itolo 52">
            <a:extLst>
              <a:ext uri="{FF2B5EF4-FFF2-40B4-BE49-F238E27FC236}">
                <a16:creationId xmlns:a16="http://schemas.microsoft.com/office/drawing/2014/main" id="{9A00BE8D-5D30-A144-A78E-5C3901478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-126064"/>
            <a:ext cx="6815139" cy="815789"/>
          </a:xfr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57" name="Rettangolo con angoli arrotondati sullo stesso lato 56">
            <a:extLst>
              <a:ext uri="{FF2B5EF4-FFF2-40B4-BE49-F238E27FC236}">
                <a16:creationId xmlns:a16="http://schemas.microsoft.com/office/drawing/2014/main" id="{B796BDAE-1C47-404D-9730-68E7518C150C}"/>
              </a:ext>
            </a:extLst>
          </p:cNvPr>
          <p:cNvSpPr/>
          <p:nvPr userDrawn="1"/>
        </p:nvSpPr>
        <p:spPr>
          <a:xfrm rot="16200000">
            <a:off x="8236649" y="-334825"/>
            <a:ext cx="324572" cy="167640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1F8109F8-C874-0445-8684-3D3A8B68CB8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052" y="1145496"/>
            <a:ext cx="1185653" cy="5318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it-IT" dirty="0"/>
              <a:t>Inserire qui la descrizione</a:t>
            </a:r>
          </a:p>
        </p:txBody>
      </p:sp>
      <p:sp>
        <p:nvSpPr>
          <p:cNvPr id="73" name="Segnaposto testo 9">
            <a:extLst>
              <a:ext uri="{FF2B5EF4-FFF2-40B4-BE49-F238E27FC236}">
                <a16:creationId xmlns:a16="http://schemas.microsoft.com/office/drawing/2014/main" id="{1C520C13-359D-EA42-A507-2FEFA2323EF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78548" y="1145496"/>
            <a:ext cx="1185653" cy="5318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it-IT" dirty="0"/>
              <a:t>Inserire qui la descrizione</a:t>
            </a:r>
          </a:p>
        </p:txBody>
      </p:sp>
      <p:sp>
        <p:nvSpPr>
          <p:cNvPr id="74" name="Segnaposto testo 9">
            <a:extLst>
              <a:ext uri="{FF2B5EF4-FFF2-40B4-BE49-F238E27FC236}">
                <a16:creationId xmlns:a16="http://schemas.microsoft.com/office/drawing/2014/main" id="{A29D7AED-775B-BB4D-8C72-6DCF44C1F2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7184" y="1145496"/>
            <a:ext cx="1185653" cy="5318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it-IT" dirty="0"/>
              <a:t>Inserire qui la descrizione</a:t>
            </a:r>
          </a:p>
        </p:txBody>
      </p:sp>
      <p:sp>
        <p:nvSpPr>
          <p:cNvPr id="75" name="Segnaposto testo 9">
            <a:extLst>
              <a:ext uri="{FF2B5EF4-FFF2-40B4-BE49-F238E27FC236}">
                <a16:creationId xmlns:a16="http://schemas.microsoft.com/office/drawing/2014/main" id="{100F4705-BF78-804D-8ED7-C52ED4A32C1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35816" y="1145496"/>
            <a:ext cx="1185653" cy="5318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it-IT" dirty="0"/>
              <a:t>Inserire qui la descrizione</a:t>
            </a:r>
          </a:p>
        </p:txBody>
      </p:sp>
      <p:sp>
        <p:nvSpPr>
          <p:cNvPr id="76" name="Segnaposto testo 9">
            <a:extLst>
              <a:ext uri="{FF2B5EF4-FFF2-40B4-BE49-F238E27FC236}">
                <a16:creationId xmlns:a16="http://schemas.microsoft.com/office/drawing/2014/main" id="{0CA165D1-6361-774A-B05E-C1DFC6C4C1E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00384" y="1145496"/>
            <a:ext cx="1185653" cy="5318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it-IT" dirty="0"/>
              <a:t>Inserire qui la descrizione</a:t>
            </a:r>
          </a:p>
        </p:txBody>
      </p:sp>
      <p:sp>
        <p:nvSpPr>
          <p:cNvPr id="77" name="Segnaposto testo 9">
            <a:extLst>
              <a:ext uri="{FF2B5EF4-FFF2-40B4-BE49-F238E27FC236}">
                <a16:creationId xmlns:a16="http://schemas.microsoft.com/office/drawing/2014/main" id="{6A5E726C-F3FB-C04C-ACFC-16F94BD0CF3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86052" y="1145496"/>
            <a:ext cx="1185653" cy="5318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it-IT" dirty="0"/>
              <a:t>Inserire qui la descrizione</a:t>
            </a:r>
          </a:p>
        </p:txBody>
      </p:sp>
      <p:sp>
        <p:nvSpPr>
          <p:cNvPr id="78" name="Segnaposto testo 9">
            <a:extLst>
              <a:ext uri="{FF2B5EF4-FFF2-40B4-BE49-F238E27FC236}">
                <a16:creationId xmlns:a16="http://schemas.microsoft.com/office/drawing/2014/main" id="{D9F83F15-FAB6-5B44-9347-DD78929181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01148" y="382709"/>
            <a:ext cx="1185653" cy="241336"/>
          </a:xfrm>
        </p:spPr>
        <p:txBody>
          <a:bodyPr tIns="0" rIns="0" bIns="0" anchor="ctr">
            <a:normAutofit/>
          </a:bodyPr>
          <a:lstStyle>
            <a:lvl1pPr marL="0" indent="0" algn="r">
              <a:buNone/>
              <a:defRPr sz="900" b="1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TIPOLOGIA</a:t>
            </a:r>
          </a:p>
        </p:txBody>
      </p:sp>
    </p:spTree>
    <p:extLst>
      <p:ext uri="{BB962C8B-B14F-4D97-AF65-F5344CB8AC3E}">
        <p14:creationId xmlns:p14="http://schemas.microsoft.com/office/powerpoint/2010/main" val="1407665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0375" y="4712001"/>
            <a:ext cx="2133600" cy="273844"/>
          </a:xfrm>
          <a:prstGeom prst="rect">
            <a:avLst/>
          </a:prstGeom>
        </p:spPr>
        <p:txBody>
          <a:bodyPr/>
          <a:lstStyle/>
          <a:p>
            <a:fld id="{3AD9C509-B250-6A4E-A262-42602C17E36F}" type="datetime4">
              <a:rPr lang="it-IT" smtClean="0"/>
              <a:t>9 novembre 2022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28176" y="4712001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it-IT"/>
              <a:t>Bilancio Consuntivo 2019</a:t>
            </a:r>
            <a:endParaRPr lang="it-IT" dirty="0"/>
          </a:p>
        </p:txBody>
      </p:sp>
      <p:sp>
        <p:nvSpPr>
          <p:cNvPr id="10" name="Segnaposto testo 10">
            <a:extLst>
              <a:ext uri="{FF2B5EF4-FFF2-40B4-BE49-F238E27FC236}">
                <a16:creationId xmlns:a16="http://schemas.microsoft.com/office/drawing/2014/main" id="{11914E5D-D88E-CD41-BCAA-D787580B0E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7" y="659606"/>
            <a:ext cx="4883151" cy="3984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0822B69-9CE8-334F-B846-D63156623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9A72449D-7394-B94A-9A14-9ABDEE4A1E54}"/>
              </a:ext>
            </a:extLst>
          </p:cNvPr>
          <p:cNvCxnSpPr/>
          <p:nvPr userDrawn="1"/>
        </p:nvCxnSpPr>
        <p:spPr>
          <a:xfrm>
            <a:off x="0" y="4690229"/>
            <a:ext cx="9144000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267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907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6.emf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37020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r>
              <a:rPr lang="it-IT" dirty="0"/>
              <a:t>Spazio dedicato al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64433"/>
            <a:ext cx="8229600" cy="356790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12198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9" r:id="rId2"/>
    <p:sldLayoutId id="2147483711" r:id="rId3"/>
  </p:sldLayoutIdLst>
  <p:hf hdr="0"/>
  <p:txStyles>
    <p:titleStyle>
      <a:lvl1pPr algn="l" defTabSz="342883" rtl="0" eaLnBrk="1" latinLnBrk="0" hangingPunct="1">
        <a:spcBef>
          <a:spcPct val="0"/>
        </a:spcBef>
        <a:buNone/>
        <a:defRPr sz="2000" b="1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135725" indent="-135725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•"/>
        <a:tabLst/>
        <a:defRPr sz="1051" kern="1200">
          <a:solidFill>
            <a:schemeClr val="tx2"/>
          </a:solidFill>
          <a:latin typeface="Arial"/>
          <a:ea typeface="+mn-ea"/>
          <a:cs typeface="Arial"/>
        </a:defRPr>
      </a:lvl1pPr>
      <a:lvl2pPr marL="403602" indent="-136915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–"/>
        <a:tabLst/>
        <a:defRPr sz="1051" kern="1200">
          <a:solidFill>
            <a:schemeClr val="tx2"/>
          </a:solidFill>
          <a:latin typeface="Arial"/>
          <a:ea typeface="+mn-ea"/>
          <a:cs typeface="Arial"/>
        </a:defRPr>
      </a:lvl2pPr>
      <a:lvl3pPr marL="670289" indent="-135725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•"/>
        <a:tabLst/>
        <a:defRPr sz="900" kern="1200">
          <a:solidFill>
            <a:schemeClr val="tx2"/>
          </a:solidFill>
          <a:latin typeface="Arial"/>
          <a:ea typeface="+mn-ea"/>
          <a:cs typeface="Arial"/>
        </a:defRPr>
      </a:lvl3pPr>
      <a:lvl4pPr marL="933403" indent="-130963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–"/>
        <a:tabLst/>
        <a:defRPr sz="900" kern="1200">
          <a:solidFill>
            <a:schemeClr val="tx2"/>
          </a:solidFill>
          <a:latin typeface="Arial"/>
          <a:ea typeface="+mn-ea"/>
          <a:cs typeface="Arial"/>
        </a:defRPr>
      </a:lvl4pPr>
      <a:lvl5pPr marL="1201281" indent="-130963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»"/>
        <a:tabLst/>
        <a:defRPr sz="900" kern="1200">
          <a:solidFill>
            <a:schemeClr val="tx2"/>
          </a:solidFill>
          <a:latin typeface="Arial"/>
          <a:ea typeface="+mn-ea"/>
          <a:cs typeface="Arial"/>
        </a:defRPr>
      </a:lvl5pPr>
      <a:lvl6pPr marL="1885856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40" userDrawn="1">
          <p15:clr>
            <a:srgbClr val="F26B43"/>
          </p15:clr>
        </p15:guide>
        <p15:guide id="3" orient="horz" pos="397" userDrawn="1">
          <p15:clr>
            <a:srgbClr val="F26B43"/>
          </p15:clr>
        </p15:guide>
        <p15:guide id="4" pos="28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2B76915A-C5F9-D04D-A753-93E6EBB1051A}"/>
              </a:ext>
            </a:extLst>
          </p:cNvPr>
          <p:cNvSpPr/>
          <p:nvPr userDrawn="1"/>
        </p:nvSpPr>
        <p:spPr>
          <a:xfrm flipV="1">
            <a:off x="1" y="4690228"/>
            <a:ext cx="9144000" cy="4532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-126064"/>
            <a:ext cx="8229600" cy="815789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it-IT" dirty="0"/>
              <a:t>Spazio dedicato al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1" y="1416052"/>
            <a:ext cx="8243888" cy="296000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314807" y="4712001"/>
            <a:ext cx="371996" cy="27384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75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68AE22C2-88E5-0F48-8FB4-B63E5E2ADEFB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6750442" y="4690229"/>
            <a:ext cx="1443307" cy="45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3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0" r:id="rId2"/>
    <p:sldLayoutId id="2147483713" r:id="rId3"/>
    <p:sldLayoutId id="2147483726" r:id="rId4"/>
    <p:sldLayoutId id="2147483712" r:id="rId5"/>
    <p:sldLayoutId id="2147483706" r:id="rId6"/>
    <p:sldLayoutId id="2147483708" r:id="rId7"/>
    <p:sldLayoutId id="2147483728" r:id="rId8"/>
    <p:sldLayoutId id="2147483723" r:id="rId9"/>
    <p:sldLayoutId id="2147483725" r:id="rId10"/>
    <p:sldLayoutId id="2147483727" r:id="rId11"/>
    <p:sldLayoutId id="2147483722" r:id="rId12"/>
    <p:sldLayoutId id="2147483716" r:id="rId13"/>
    <p:sldLayoutId id="2147483729" r:id="rId14"/>
  </p:sldLayoutIdLst>
  <p:hf hdr="0"/>
  <p:txStyles>
    <p:titleStyle>
      <a:lvl1pPr algn="l" defTabSz="342883" rtl="0" eaLnBrk="1" latinLnBrk="0" hangingPunct="1">
        <a:lnSpc>
          <a:spcPts val="1860"/>
        </a:lnSpc>
        <a:spcBef>
          <a:spcPct val="0"/>
        </a:spcBef>
        <a:buNone/>
        <a:defRPr sz="1800" b="1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135725" indent="-135725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•"/>
        <a:tabLst/>
        <a:defRPr sz="1100" kern="1200">
          <a:solidFill>
            <a:schemeClr val="tx2"/>
          </a:solidFill>
          <a:latin typeface="Arial"/>
          <a:ea typeface="+mn-ea"/>
          <a:cs typeface="Arial"/>
        </a:defRPr>
      </a:lvl1pPr>
      <a:lvl2pPr marL="403602" indent="-136915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–"/>
        <a:tabLst/>
        <a:defRPr sz="1100" kern="1200">
          <a:solidFill>
            <a:schemeClr val="tx2"/>
          </a:solidFill>
          <a:latin typeface="Arial"/>
          <a:ea typeface="+mn-ea"/>
          <a:cs typeface="Arial"/>
        </a:defRPr>
      </a:lvl2pPr>
      <a:lvl3pPr marL="670289" indent="-135725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•"/>
        <a:tabLst/>
        <a:defRPr sz="951" kern="1200">
          <a:solidFill>
            <a:schemeClr val="tx2"/>
          </a:solidFill>
          <a:latin typeface="Arial"/>
          <a:ea typeface="+mn-ea"/>
          <a:cs typeface="Arial"/>
        </a:defRPr>
      </a:lvl3pPr>
      <a:lvl4pPr marL="933403" indent="-130963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–"/>
        <a:tabLst/>
        <a:defRPr sz="951" kern="1200">
          <a:solidFill>
            <a:schemeClr val="tx2"/>
          </a:solidFill>
          <a:latin typeface="Arial"/>
          <a:ea typeface="+mn-ea"/>
          <a:cs typeface="Arial"/>
        </a:defRPr>
      </a:lvl4pPr>
      <a:lvl5pPr marL="1201281" indent="-130963" algn="l" defTabSz="342883" rtl="0" eaLnBrk="1" latinLnBrk="0" hangingPunct="1">
        <a:lnSpc>
          <a:spcPct val="110000"/>
        </a:lnSpc>
        <a:spcBef>
          <a:spcPct val="20000"/>
        </a:spcBef>
        <a:buClr>
          <a:schemeClr val="accent1"/>
        </a:buClr>
        <a:buFont typeface="Arial"/>
        <a:buChar char="»"/>
        <a:tabLst/>
        <a:defRPr sz="951" kern="1200">
          <a:solidFill>
            <a:schemeClr val="tx2"/>
          </a:solidFill>
          <a:latin typeface="Arial"/>
          <a:ea typeface="+mn-ea"/>
          <a:cs typeface="Arial"/>
        </a:defRPr>
      </a:lvl5pPr>
      <a:lvl6pPr marL="1885856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34288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3428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40" userDrawn="1">
          <p15:clr>
            <a:srgbClr val="F26B43"/>
          </p15:clr>
        </p15:guide>
        <p15:guide id="4" orient="horz" pos="423" userDrawn="1">
          <p15:clr>
            <a:srgbClr val="F26B43"/>
          </p15:clr>
        </p15:guide>
        <p15:guide id="6" orient="horz" pos="2953" userDrawn="1">
          <p15:clr>
            <a:srgbClr val="F26B43"/>
          </p15:clr>
        </p15:guide>
        <p15:guide id="7" pos="5481" userDrawn="1">
          <p15:clr>
            <a:srgbClr val="F26B43"/>
          </p15:clr>
        </p15:guide>
        <p15:guide id="8" pos="288" userDrawn="1">
          <p15:clr>
            <a:srgbClr val="F26B43"/>
          </p15:clr>
        </p15:guide>
        <p15:guide id="9" pos="45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0AD519-7C2C-424B-9D43-2BA81FA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1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9DBAD0-F583-AD46-A80A-95C94DD5F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27E1FC49-7D78-2148-9B9B-05E21E79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41968"/>
            <a:ext cx="8229600" cy="815789"/>
          </a:xfrm>
        </p:spPr>
        <p:txBody>
          <a:bodyPr anchor="ctr"/>
          <a:lstStyle/>
          <a:p>
            <a:r>
              <a:rPr lang="it-IT" dirty="0"/>
              <a:t>Elenco progetti deliberati secondo trimestre: 01.04.2022 - 30.06.2022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65B2B77-E9A2-3542-BE0E-231170124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365595"/>
              </p:ext>
            </p:extLst>
          </p:nvPr>
        </p:nvGraphicFramePr>
        <p:xfrm>
          <a:off x="457200" y="760288"/>
          <a:ext cx="8244713" cy="3649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828">
                  <a:extLst>
                    <a:ext uri="{9D8B030D-6E8A-4147-A177-3AD203B41FA5}">
                      <a16:colId xmlns:a16="http://schemas.microsoft.com/office/drawing/2014/main" val="1157649766"/>
                    </a:ext>
                  </a:extLst>
                </a:gridCol>
                <a:gridCol w="2929231">
                  <a:extLst>
                    <a:ext uri="{9D8B030D-6E8A-4147-A177-3AD203B41FA5}">
                      <a16:colId xmlns:a16="http://schemas.microsoft.com/office/drawing/2014/main" val="664127240"/>
                    </a:ext>
                  </a:extLst>
                </a:gridCol>
                <a:gridCol w="2777654">
                  <a:extLst>
                    <a:ext uri="{9D8B030D-6E8A-4147-A177-3AD203B41FA5}">
                      <a16:colId xmlns:a16="http://schemas.microsoft.com/office/drawing/2014/main" val="3813017090"/>
                    </a:ext>
                  </a:extLst>
                </a:gridCol>
              </a:tblGrid>
              <a:tr h="30378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Richiedente</a:t>
                      </a:r>
                    </a:p>
                  </a:txBody>
                  <a:tcPr marL="130191" marR="130191" marT="65096" marB="65096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Titolo del progetto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Importo deliberato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50656"/>
                  </a:ext>
                </a:extLst>
              </a:tr>
              <a:tr h="42330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ARTE, ATTIVITÀ, BENI CULTURALI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130191" marR="130191" marT="65096" marB="65096" anchor="ctr">
                    <a:lnL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896994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Archivio Storico Diocesano di Modena e Nonantola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Progetto di digitalizzazione del patrimonio documentario dell'archivio storico diocesano di Modena e Nonantola anteriore al secolo XVII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97.492,64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507826"/>
                  </a:ext>
                </a:extLst>
              </a:tr>
              <a:tr h="470317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Associazione Lumen - Castelnuovo Rangone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Ripartiamo da bla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8.460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330293"/>
                  </a:ext>
                </a:extLst>
              </a:tr>
              <a:tr h="283092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Associazione Lunario di Maggio - Riolunato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Maggio delle ragazze di Riolunato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367148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Associazione Magistrati Tributari - Roma (RM)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VII Congresso Nazionale AMT, Modena 17-19 Giugno 2022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318693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Associazione Museo dell'Aceto Balsamico Tradizionale di Modena - Spilamberto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I custodi della cultura dell'aceto balsamico - Verso l'innovazione e la digitalizzazione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37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548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0AD519-7C2C-424B-9D43-2BA81FA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9DBAD0-F583-AD46-A80A-95C94DD5F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27E1FC49-7D78-2148-9B9B-05E21E79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443" y="-41167"/>
            <a:ext cx="8229600" cy="815789"/>
          </a:xfrm>
        </p:spPr>
        <p:txBody>
          <a:bodyPr anchor="ctr"/>
          <a:lstStyle/>
          <a:p>
            <a:r>
              <a:rPr lang="it-IT" dirty="0"/>
              <a:t>Elenco progetti deliberati secondo trimestre: 01.04.2022 - 30.06.2022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65B2B77-E9A2-3542-BE0E-231170124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231319"/>
              </p:ext>
            </p:extLst>
          </p:nvPr>
        </p:nvGraphicFramePr>
        <p:xfrm>
          <a:off x="457200" y="760288"/>
          <a:ext cx="8244713" cy="3590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828">
                  <a:extLst>
                    <a:ext uri="{9D8B030D-6E8A-4147-A177-3AD203B41FA5}">
                      <a16:colId xmlns:a16="http://schemas.microsoft.com/office/drawing/2014/main" val="1157649766"/>
                    </a:ext>
                  </a:extLst>
                </a:gridCol>
                <a:gridCol w="2929231">
                  <a:extLst>
                    <a:ext uri="{9D8B030D-6E8A-4147-A177-3AD203B41FA5}">
                      <a16:colId xmlns:a16="http://schemas.microsoft.com/office/drawing/2014/main" val="664127240"/>
                    </a:ext>
                  </a:extLst>
                </a:gridCol>
                <a:gridCol w="2777654">
                  <a:extLst>
                    <a:ext uri="{9D8B030D-6E8A-4147-A177-3AD203B41FA5}">
                      <a16:colId xmlns:a16="http://schemas.microsoft.com/office/drawing/2014/main" val="3813017090"/>
                    </a:ext>
                  </a:extLst>
                </a:gridCol>
              </a:tblGrid>
              <a:tr h="30378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Richiedente</a:t>
                      </a:r>
                    </a:p>
                  </a:txBody>
                  <a:tcPr marL="130191" marR="130191" marT="65096" marB="65096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Titolo del progetto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Importo deliberato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50656"/>
                  </a:ext>
                </a:extLst>
              </a:tr>
              <a:tr h="42330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ARTE, ATTIVITÀ, BENI CULTURALI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130191" marR="130191" marT="65096" marB="65096" anchor="ctr">
                    <a:lnL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896994"/>
                  </a:ext>
                </a:extLst>
              </a:tr>
              <a:tr h="491058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Basilica Metropolitana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XXVIII stagione concertistica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507826"/>
                  </a:ext>
                </a:extLst>
              </a:tr>
              <a:tr h="470317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Centro Sperimentale per la Didattica Astronomia Civico Planetario Martino -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Trentennale del planetario "Francesco Martino" di Modena: rinnovo e adeguamento di sicurezza della cupola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23.632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330293"/>
                  </a:ext>
                </a:extLst>
              </a:tr>
              <a:tr h="283092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Comune di Frassinoro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Sconfinamenti: festival di piccole voci libere - Terza edizione: chi ha bisogno di una tigre?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367148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Comune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Smart life festival, edizione 2022: 29 settembre - 2 ottobre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318693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Comune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Motor Valley </a:t>
                      </a:r>
                      <a:r>
                        <a:rPr lang="it-IT" sz="1100" dirty="0" err="1"/>
                        <a:t>Fest</a:t>
                      </a:r>
                      <a:r>
                        <a:rPr lang="it-IT" sz="1100" dirty="0"/>
                        <a:t> 2022 - Modena, 26-29 Maggio 2022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37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499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0AD519-7C2C-424B-9D43-2BA81FA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9DBAD0-F583-AD46-A80A-95C94DD5F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27E1FC49-7D78-2148-9B9B-05E21E79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443" y="-41167"/>
            <a:ext cx="8229600" cy="815789"/>
          </a:xfrm>
        </p:spPr>
        <p:txBody>
          <a:bodyPr anchor="ctr"/>
          <a:lstStyle/>
          <a:p>
            <a:r>
              <a:rPr lang="it-IT" dirty="0"/>
              <a:t>Elenco progetti deliberati secondo trimestre: 01.04.2022 - 30.06.2022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65B2B77-E9A2-3542-BE0E-231170124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703271"/>
              </p:ext>
            </p:extLst>
          </p:nvPr>
        </p:nvGraphicFramePr>
        <p:xfrm>
          <a:off x="457200" y="760288"/>
          <a:ext cx="8244713" cy="35076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828">
                  <a:extLst>
                    <a:ext uri="{9D8B030D-6E8A-4147-A177-3AD203B41FA5}">
                      <a16:colId xmlns:a16="http://schemas.microsoft.com/office/drawing/2014/main" val="1157649766"/>
                    </a:ext>
                  </a:extLst>
                </a:gridCol>
                <a:gridCol w="2929231">
                  <a:extLst>
                    <a:ext uri="{9D8B030D-6E8A-4147-A177-3AD203B41FA5}">
                      <a16:colId xmlns:a16="http://schemas.microsoft.com/office/drawing/2014/main" val="664127240"/>
                    </a:ext>
                  </a:extLst>
                </a:gridCol>
                <a:gridCol w="2777654">
                  <a:extLst>
                    <a:ext uri="{9D8B030D-6E8A-4147-A177-3AD203B41FA5}">
                      <a16:colId xmlns:a16="http://schemas.microsoft.com/office/drawing/2014/main" val="3813017090"/>
                    </a:ext>
                  </a:extLst>
                </a:gridCol>
              </a:tblGrid>
              <a:tr h="30378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Richiedente</a:t>
                      </a:r>
                    </a:p>
                  </a:txBody>
                  <a:tcPr marL="130191" marR="130191" marT="65096" marB="65096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Titolo del progetto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Importo deliberato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50656"/>
                  </a:ext>
                </a:extLst>
              </a:tr>
              <a:tr h="42330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ARTE, ATTIVITÀ, BENI CULTURALI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130191" marR="130191" marT="65096" marB="65096" anchor="ctr">
                    <a:lnL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896994"/>
                  </a:ext>
                </a:extLst>
              </a:tr>
              <a:tr h="491058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Comune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Modena, Motor Gallery - Edizione 2022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507826"/>
                  </a:ext>
                </a:extLst>
              </a:tr>
              <a:tr h="470317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Comune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Organizzazione del Festival "Il Domani", edizione 2022 - Modena 24-26 Giugno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330293"/>
                  </a:ext>
                </a:extLst>
              </a:tr>
              <a:tr h="283092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Cooperativa Sociale Giovani Ambiente Lavoro Impresa Sociale - Marzaglia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Serate musicali nel polo ambientale di Marzaglia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367148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Festival Giustizia Penale Onlus -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Festival della giustizia penale, 3° edizione - Modena, Carpi, Sassuolo, Pavullo 19-22 maggio 2022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318693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Gruppo d'Arte Peso Specifico -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Nessun passo senza impronta - Progetto audio composto da 3 podcast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37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727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0AD519-7C2C-424B-9D43-2BA81FA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9DBAD0-F583-AD46-A80A-95C94DD5F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27E1FC49-7D78-2148-9B9B-05E21E79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443" y="-41167"/>
            <a:ext cx="8229600" cy="815789"/>
          </a:xfrm>
        </p:spPr>
        <p:txBody>
          <a:bodyPr anchor="ctr"/>
          <a:lstStyle/>
          <a:p>
            <a:r>
              <a:rPr lang="it-IT" dirty="0"/>
              <a:t>Elenco progetti deliberati secondo trimestre: 01.04.2022 - 30.06.2022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65B2B77-E9A2-3542-BE0E-231170124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82451"/>
              </p:ext>
            </p:extLst>
          </p:nvPr>
        </p:nvGraphicFramePr>
        <p:xfrm>
          <a:off x="457200" y="760288"/>
          <a:ext cx="8244713" cy="3557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828">
                  <a:extLst>
                    <a:ext uri="{9D8B030D-6E8A-4147-A177-3AD203B41FA5}">
                      <a16:colId xmlns:a16="http://schemas.microsoft.com/office/drawing/2014/main" val="1157649766"/>
                    </a:ext>
                  </a:extLst>
                </a:gridCol>
                <a:gridCol w="2929231">
                  <a:extLst>
                    <a:ext uri="{9D8B030D-6E8A-4147-A177-3AD203B41FA5}">
                      <a16:colId xmlns:a16="http://schemas.microsoft.com/office/drawing/2014/main" val="664127240"/>
                    </a:ext>
                  </a:extLst>
                </a:gridCol>
                <a:gridCol w="2777654">
                  <a:extLst>
                    <a:ext uri="{9D8B030D-6E8A-4147-A177-3AD203B41FA5}">
                      <a16:colId xmlns:a16="http://schemas.microsoft.com/office/drawing/2014/main" val="3813017090"/>
                    </a:ext>
                  </a:extLst>
                </a:gridCol>
              </a:tblGrid>
              <a:tr h="30378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Richiedente</a:t>
                      </a:r>
                    </a:p>
                  </a:txBody>
                  <a:tcPr marL="130191" marR="130191" marT="65096" marB="65096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Titolo del progetto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Importo deliberato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50656"/>
                  </a:ext>
                </a:extLst>
              </a:tr>
              <a:tr h="42330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ARTE, ATTIVITÀ, BENI CULTURALI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130191" marR="130191" marT="65096" marB="65096" anchor="ctr">
                    <a:lnL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896994"/>
                  </a:ext>
                </a:extLst>
              </a:tr>
              <a:tr h="491058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Modena Terzo Mondo Onlus -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 err="1"/>
                        <a:t>Loving</a:t>
                      </a:r>
                      <a:r>
                        <a:rPr lang="it-IT" sz="1100" dirty="0"/>
                        <a:t> </a:t>
                      </a:r>
                      <a:r>
                        <a:rPr lang="it-IT" sz="1100" dirty="0" err="1"/>
                        <a:t>amendola</a:t>
                      </a:r>
                      <a:r>
                        <a:rPr lang="it-IT" sz="1100" dirty="0"/>
                        <a:t> 2022 -  Rassegne culturali, musicali, animazioni estive al Parco Amendola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507826"/>
                  </a:ext>
                </a:extLst>
              </a:tr>
              <a:tr h="376794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Parrocchia San Giovanni Battista di Gaggio di Piano - Castelfranco Emilia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Iniziazione musicale per bambini e ragazzi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330293"/>
                  </a:ext>
                </a:extLst>
              </a:tr>
              <a:tr h="189610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Salotto Culturale Modena APS - San Damaso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Musica storia e cultura in San Pietro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367148"/>
                  </a:ext>
                </a:extLst>
              </a:tr>
              <a:tr h="338780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Tilt Associazione Giovanile - Fiorano Modenese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La </a:t>
                      </a:r>
                      <a:r>
                        <a:rPr lang="it-IT" sz="1100" dirty="0" err="1"/>
                        <a:t>sosteria</a:t>
                      </a:r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318693"/>
                  </a:ext>
                </a:extLst>
              </a:tr>
              <a:tr h="445501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Unione Campanari Modenesi "Alberto Corni" APS - Recovato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Pubblicazione Linee Guida per la tutela del patrimonio campanario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3.600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37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6963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0AD519-7C2C-424B-9D43-2BA81FA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5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9DBAD0-F583-AD46-A80A-95C94DD5F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27E1FC49-7D78-2148-9B9B-05E21E79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47188"/>
            <a:ext cx="8229600" cy="815789"/>
          </a:xfrm>
        </p:spPr>
        <p:txBody>
          <a:bodyPr anchor="ctr"/>
          <a:lstStyle/>
          <a:p>
            <a:r>
              <a:rPr lang="it-IT" dirty="0"/>
              <a:t>Elenco progetti deliberati secondo trimestre: 01.04.2022 - 30.06.2022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65B2B77-E9A2-3542-BE0E-231170124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802452"/>
              </p:ext>
            </p:extLst>
          </p:nvPr>
        </p:nvGraphicFramePr>
        <p:xfrm>
          <a:off x="457200" y="760288"/>
          <a:ext cx="8244713" cy="3492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828">
                  <a:extLst>
                    <a:ext uri="{9D8B030D-6E8A-4147-A177-3AD203B41FA5}">
                      <a16:colId xmlns:a16="http://schemas.microsoft.com/office/drawing/2014/main" val="1157649766"/>
                    </a:ext>
                  </a:extLst>
                </a:gridCol>
                <a:gridCol w="2929231">
                  <a:extLst>
                    <a:ext uri="{9D8B030D-6E8A-4147-A177-3AD203B41FA5}">
                      <a16:colId xmlns:a16="http://schemas.microsoft.com/office/drawing/2014/main" val="664127240"/>
                    </a:ext>
                  </a:extLst>
                </a:gridCol>
                <a:gridCol w="2777654">
                  <a:extLst>
                    <a:ext uri="{9D8B030D-6E8A-4147-A177-3AD203B41FA5}">
                      <a16:colId xmlns:a16="http://schemas.microsoft.com/office/drawing/2014/main" val="3813017090"/>
                    </a:ext>
                  </a:extLst>
                </a:gridCol>
              </a:tblGrid>
              <a:tr h="30378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Richiedente</a:t>
                      </a:r>
                    </a:p>
                  </a:txBody>
                  <a:tcPr marL="130191" marR="130191" marT="65096" marB="65096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Titolo del progetto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Importo deliberato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50656"/>
                  </a:ext>
                </a:extLst>
              </a:tr>
              <a:tr h="42330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ARTE, ATTIVITÀ, BENI CULTURALI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130191" marR="130191" marT="65096" marB="65096" anchor="ctr">
                    <a:lnL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896994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Unione dei Comuni del Frignano - Pavullo nel Frignano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Appennino in scena - Edizione 2022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507826"/>
                  </a:ext>
                </a:extLst>
              </a:tr>
              <a:tr h="552985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RICERCA SCIENTIFICA E TECNOLOGICA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936266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Fondazione Cassa di Risparmio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Bando di Ricerca FAR 2022 - Fondo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1.000.000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249767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Fondazione Universitaria Marco Biagi -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Potenziare la terza missione di </a:t>
                      </a:r>
                      <a:r>
                        <a:rPr lang="it-IT" sz="1100" dirty="0" err="1"/>
                        <a:t>UniMoRe</a:t>
                      </a:r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095474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Università degli Studi di Modena e Reggio Emilia - Rettorato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 err="1"/>
                        <a:t>UniMoRe</a:t>
                      </a:r>
                      <a:r>
                        <a:rPr lang="it-IT" sz="1100" dirty="0"/>
                        <a:t> - Automotive learning by </a:t>
                      </a:r>
                      <a:r>
                        <a:rPr lang="it-IT" sz="1100" dirty="0" err="1"/>
                        <a:t>doing</a:t>
                      </a:r>
                      <a:r>
                        <a:rPr lang="it-IT" sz="1100" dirty="0"/>
                        <a:t> 2021-2022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571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532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0AD519-7C2C-424B-9D43-2BA81FA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6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9DBAD0-F583-AD46-A80A-95C94DD5F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27E1FC49-7D78-2148-9B9B-05E21E79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47188"/>
            <a:ext cx="8229600" cy="815789"/>
          </a:xfrm>
        </p:spPr>
        <p:txBody>
          <a:bodyPr anchor="ctr"/>
          <a:lstStyle/>
          <a:p>
            <a:r>
              <a:rPr lang="it-IT" dirty="0"/>
              <a:t>Elenco progetti deliberati secondo trimestre: 01.04.2022 - 30.06.2022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65B2B77-E9A2-3542-BE0E-231170124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520073"/>
              </p:ext>
            </p:extLst>
          </p:nvPr>
        </p:nvGraphicFramePr>
        <p:xfrm>
          <a:off x="457200" y="760288"/>
          <a:ext cx="8244713" cy="301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828">
                  <a:extLst>
                    <a:ext uri="{9D8B030D-6E8A-4147-A177-3AD203B41FA5}">
                      <a16:colId xmlns:a16="http://schemas.microsoft.com/office/drawing/2014/main" val="1157649766"/>
                    </a:ext>
                  </a:extLst>
                </a:gridCol>
                <a:gridCol w="2929231">
                  <a:extLst>
                    <a:ext uri="{9D8B030D-6E8A-4147-A177-3AD203B41FA5}">
                      <a16:colId xmlns:a16="http://schemas.microsoft.com/office/drawing/2014/main" val="664127240"/>
                    </a:ext>
                  </a:extLst>
                </a:gridCol>
                <a:gridCol w="2777654">
                  <a:extLst>
                    <a:ext uri="{9D8B030D-6E8A-4147-A177-3AD203B41FA5}">
                      <a16:colId xmlns:a16="http://schemas.microsoft.com/office/drawing/2014/main" val="3813017090"/>
                    </a:ext>
                  </a:extLst>
                </a:gridCol>
              </a:tblGrid>
              <a:tr h="30378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Richiedente</a:t>
                      </a:r>
                    </a:p>
                  </a:txBody>
                  <a:tcPr marL="130191" marR="130191" marT="65096" marB="65096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Titolo del progetto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Importo deliberato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50656"/>
                  </a:ext>
                </a:extLst>
              </a:tr>
              <a:tr h="42330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RICERCA SCIENTIFICA E TECNOLOGICA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130191" marR="130191" marT="65096" marB="65096" anchor="ctr">
                    <a:lnL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896994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Università degli Studi di Modena e Reggio Emilia - Rettorato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 err="1"/>
                        <a:t>UniMoRe</a:t>
                      </a:r>
                      <a:r>
                        <a:rPr lang="it-IT" sz="1100" dirty="0"/>
                        <a:t> learning by </a:t>
                      </a:r>
                      <a:r>
                        <a:rPr lang="it-IT" sz="1100" dirty="0" err="1"/>
                        <a:t>doing</a:t>
                      </a:r>
                      <a:r>
                        <a:rPr lang="it-IT" sz="1100" dirty="0"/>
                        <a:t> 2021-2022 bioraffinerie e biocombustibili 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507826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Università degli Studi di Modena e Reggio Emilia - Rettorato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La medicina dello sport in un’ottica di genere, impatto sulla formazione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770554"/>
                  </a:ext>
                </a:extLst>
              </a:tr>
              <a:tr h="552985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ASSISTENZA ANZIANI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936266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Associazione Anziani Ed Orti Sant'Agnese - San Damaso APS -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Impulso al quartiere per una migliore qualità del vivere quotidiano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249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0598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0AD519-7C2C-424B-9D43-2BA81FA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7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9DBAD0-F583-AD46-A80A-95C94DD5F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27E1FC49-7D78-2148-9B9B-05E21E79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443" y="-41167"/>
            <a:ext cx="8229600" cy="815789"/>
          </a:xfrm>
        </p:spPr>
        <p:txBody>
          <a:bodyPr anchor="ctr"/>
          <a:lstStyle/>
          <a:p>
            <a:r>
              <a:rPr lang="it-IT" dirty="0"/>
              <a:t>Elenco progetti deliberati secondo trimestre: 01.04.2022 - 30.06.2022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65B2B77-E9A2-3542-BE0E-231170124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847855"/>
              </p:ext>
            </p:extLst>
          </p:nvPr>
        </p:nvGraphicFramePr>
        <p:xfrm>
          <a:off x="457200" y="760288"/>
          <a:ext cx="8244713" cy="3725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828">
                  <a:extLst>
                    <a:ext uri="{9D8B030D-6E8A-4147-A177-3AD203B41FA5}">
                      <a16:colId xmlns:a16="http://schemas.microsoft.com/office/drawing/2014/main" val="1157649766"/>
                    </a:ext>
                  </a:extLst>
                </a:gridCol>
                <a:gridCol w="2929231">
                  <a:extLst>
                    <a:ext uri="{9D8B030D-6E8A-4147-A177-3AD203B41FA5}">
                      <a16:colId xmlns:a16="http://schemas.microsoft.com/office/drawing/2014/main" val="664127240"/>
                    </a:ext>
                  </a:extLst>
                </a:gridCol>
                <a:gridCol w="2777654">
                  <a:extLst>
                    <a:ext uri="{9D8B030D-6E8A-4147-A177-3AD203B41FA5}">
                      <a16:colId xmlns:a16="http://schemas.microsoft.com/office/drawing/2014/main" val="3813017090"/>
                    </a:ext>
                  </a:extLst>
                </a:gridCol>
              </a:tblGrid>
              <a:tr h="30378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Richiedente</a:t>
                      </a:r>
                    </a:p>
                  </a:txBody>
                  <a:tcPr marL="130191" marR="130191" marT="65096" marB="65096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Titolo del progetto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Importo deliberato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50656"/>
                  </a:ext>
                </a:extLst>
              </a:tr>
              <a:tr h="42330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CRESCITA E FORMAZIONE GIOVANILE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130191" marR="130191" marT="65096" marB="65096" anchor="ctr">
                    <a:lnL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896994"/>
                  </a:ext>
                </a:extLst>
              </a:tr>
              <a:tr h="432869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Associazione fra le Casse di Risparmio Italiane - Roma (RM)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Fondo per la Repubblica Digitale - Anno 2022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466.984,9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507826"/>
                  </a:ext>
                </a:extLst>
              </a:tr>
              <a:tr h="331762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Associazione Futuro di Pierluigi e Fernanda Bancale Onlus - Roma (RM)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Unici e basta - Progetto audiovisivo educational, dedicato alle scuole modenesi, sul valore della diversità attraverso il racconto di un’esperienza fatta da ragazzi e narrata con i loro smartphone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330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Azienda Usl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Apriamo quelle porte – Film e serie tv per la salute mentale degli adolescenti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367148"/>
                  </a:ext>
                </a:extLst>
              </a:tr>
              <a:tr h="217752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Comune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 err="1"/>
                        <a:t>Summer</a:t>
                      </a:r>
                      <a:r>
                        <a:rPr lang="it-IT" sz="1100" dirty="0"/>
                        <a:t> school Renzo Imbeni - Corso estivo di approfondimento sull'Unione Europea - 7^ edizione, 1-6 settembre 2022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318693"/>
                  </a:ext>
                </a:extLst>
              </a:tr>
              <a:tr h="445501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Istituto d'Istruzione Superiore A. Paradisi - Vignola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Percorso formativo per docenti dell'Istituto Paradisi di Vignola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37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7113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0AD519-7C2C-424B-9D43-2BA81FA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8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9DBAD0-F583-AD46-A80A-95C94DD5F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27E1FC49-7D78-2148-9B9B-05E21E79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47188"/>
            <a:ext cx="8229600" cy="815789"/>
          </a:xfrm>
        </p:spPr>
        <p:txBody>
          <a:bodyPr anchor="ctr"/>
          <a:lstStyle/>
          <a:p>
            <a:r>
              <a:rPr lang="it-IT" dirty="0"/>
              <a:t>Elenco progetti deliberati secondo trimestre: 01.04.2022 - 30.06.2022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65B2B77-E9A2-3542-BE0E-231170124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979370"/>
              </p:ext>
            </p:extLst>
          </p:nvPr>
        </p:nvGraphicFramePr>
        <p:xfrm>
          <a:off x="457200" y="760288"/>
          <a:ext cx="8244713" cy="3739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828">
                  <a:extLst>
                    <a:ext uri="{9D8B030D-6E8A-4147-A177-3AD203B41FA5}">
                      <a16:colId xmlns:a16="http://schemas.microsoft.com/office/drawing/2014/main" val="1157649766"/>
                    </a:ext>
                  </a:extLst>
                </a:gridCol>
                <a:gridCol w="2929231">
                  <a:extLst>
                    <a:ext uri="{9D8B030D-6E8A-4147-A177-3AD203B41FA5}">
                      <a16:colId xmlns:a16="http://schemas.microsoft.com/office/drawing/2014/main" val="664127240"/>
                    </a:ext>
                  </a:extLst>
                </a:gridCol>
                <a:gridCol w="2777654">
                  <a:extLst>
                    <a:ext uri="{9D8B030D-6E8A-4147-A177-3AD203B41FA5}">
                      <a16:colId xmlns:a16="http://schemas.microsoft.com/office/drawing/2014/main" val="3813017090"/>
                    </a:ext>
                  </a:extLst>
                </a:gridCol>
              </a:tblGrid>
              <a:tr h="30378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Richiedente</a:t>
                      </a:r>
                    </a:p>
                  </a:txBody>
                  <a:tcPr marL="130191" marR="130191" marT="65096" marB="65096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Titolo del progetto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Importo deliberato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50656"/>
                  </a:ext>
                </a:extLst>
              </a:tr>
              <a:tr h="42330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CRESCITA E FORMAZIONE GIOVANILE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130191" marR="130191" marT="65096" marB="65096" anchor="ctr">
                    <a:lnL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896994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Istituto di Istruzione Superiore Venturi -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Tradizione e innovazione del design ceramico. Acquisto di un forno di cottura per ceramiche artigianali e ceramiche artistiche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507826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Ufficio Scolastico Regionale Emilia Romagna - Ufficio VIII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Attività sportiva scolastica provinciale, anno 2022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770554"/>
                  </a:ext>
                </a:extLst>
              </a:tr>
              <a:tr h="552985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FAMIGLIA E VALORI CONNESSI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936266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Associazione Il </a:t>
                      </a:r>
                      <a:r>
                        <a:rPr lang="it-IT" sz="1100" b="0" dirty="0" err="1">
                          <a:solidFill>
                            <a:schemeClr val="tx2"/>
                          </a:solidFill>
                        </a:rPr>
                        <a:t>Tortellante</a:t>
                      </a:r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 APS - Modena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Il </a:t>
                      </a:r>
                      <a:r>
                        <a:rPr lang="it-IT" sz="1100" dirty="0" err="1"/>
                        <a:t>tortellante</a:t>
                      </a:r>
                      <a:r>
                        <a:rPr lang="it-IT" sz="1100" dirty="0"/>
                        <a:t> in bottega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249767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Cooperativa Sociale Nazareno - Carpi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Affezione e dimora 2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653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1399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0AD519-7C2C-424B-9D43-2BA81FA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9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9DBAD0-F583-AD46-A80A-95C94DD5F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27E1FC49-7D78-2148-9B9B-05E21E79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47188"/>
            <a:ext cx="8229600" cy="815789"/>
          </a:xfrm>
        </p:spPr>
        <p:txBody>
          <a:bodyPr anchor="ctr"/>
          <a:lstStyle/>
          <a:p>
            <a:r>
              <a:rPr lang="it-IT" dirty="0"/>
              <a:t>Elenco progetti deliberati secondo trimestre: 01.04.2022 - 30.06.2022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65B2B77-E9A2-3542-BE0E-231170124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773746"/>
              </p:ext>
            </p:extLst>
          </p:nvPr>
        </p:nvGraphicFramePr>
        <p:xfrm>
          <a:off x="457200" y="760288"/>
          <a:ext cx="8244713" cy="3434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828">
                  <a:extLst>
                    <a:ext uri="{9D8B030D-6E8A-4147-A177-3AD203B41FA5}">
                      <a16:colId xmlns:a16="http://schemas.microsoft.com/office/drawing/2014/main" val="1157649766"/>
                    </a:ext>
                  </a:extLst>
                </a:gridCol>
                <a:gridCol w="2929231">
                  <a:extLst>
                    <a:ext uri="{9D8B030D-6E8A-4147-A177-3AD203B41FA5}">
                      <a16:colId xmlns:a16="http://schemas.microsoft.com/office/drawing/2014/main" val="664127240"/>
                    </a:ext>
                  </a:extLst>
                </a:gridCol>
                <a:gridCol w="2777654">
                  <a:extLst>
                    <a:ext uri="{9D8B030D-6E8A-4147-A177-3AD203B41FA5}">
                      <a16:colId xmlns:a16="http://schemas.microsoft.com/office/drawing/2014/main" val="3813017090"/>
                    </a:ext>
                  </a:extLst>
                </a:gridCol>
              </a:tblGrid>
              <a:tr h="30378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Richiedente</a:t>
                      </a:r>
                    </a:p>
                  </a:txBody>
                  <a:tcPr marL="130191" marR="130191" marT="65096" marB="65096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Titolo del progetto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Importo deliberato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50656"/>
                  </a:ext>
                </a:extLst>
              </a:tr>
              <a:tr h="42330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FAMIGLIA E VALORI CONNESSI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130191" marR="130191" marT="65096" marB="65096" anchor="ctr">
                    <a:lnL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896994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L'Ora del Noi APS - Sassuolo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Non perdere il filo II (proseguimento della scorsa edizione del progetto per la creazione di un </a:t>
                      </a:r>
                      <a:r>
                        <a:rPr lang="it-IT" sz="1100" dirty="0" err="1"/>
                        <a:t>academy</a:t>
                      </a:r>
                      <a:r>
                        <a:rPr lang="it-IT" sz="1100" dirty="0"/>
                        <a:t>/scuola sartoriale stabile per giovani con disabilità)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18.280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507826"/>
                  </a:ext>
                </a:extLst>
              </a:tr>
              <a:tr h="552985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VOLONTARIATO, FILANTROPIA E BENEFICENZA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936266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AVIS Provinciale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Adeguamento attività trasporto sangue con acquisto di 10 automezzi e di una struttura per il loro ricovero e realizzazione di magazzini ed archivi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249767"/>
                  </a:ext>
                </a:extLst>
              </a:tr>
              <a:tr h="55298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Fondazione Cassa di Risparmio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Fondo Ucraina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653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834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0AD519-7C2C-424B-9D43-2BA81FA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10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9DBAD0-F583-AD46-A80A-95C94DD5F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27E1FC49-7D78-2148-9B9B-05E21E79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47188"/>
            <a:ext cx="8229600" cy="815789"/>
          </a:xfrm>
        </p:spPr>
        <p:txBody>
          <a:bodyPr anchor="ctr"/>
          <a:lstStyle/>
          <a:p>
            <a:r>
              <a:rPr lang="it-IT" dirty="0"/>
              <a:t>Elenco progetti deliberati secondo trimestre: 01.04.2022 - 30.06.2022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65B2B77-E9A2-3542-BE0E-231170124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218929"/>
              </p:ext>
            </p:extLst>
          </p:nvPr>
        </p:nvGraphicFramePr>
        <p:xfrm>
          <a:off x="457200" y="760288"/>
          <a:ext cx="8244713" cy="3778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828">
                  <a:extLst>
                    <a:ext uri="{9D8B030D-6E8A-4147-A177-3AD203B41FA5}">
                      <a16:colId xmlns:a16="http://schemas.microsoft.com/office/drawing/2014/main" val="1157649766"/>
                    </a:ext>
                  </a:extLst>
                </a:gridCol>
                <a:gridCol w="2929231">
                  <a:extLst>
                    <a:ext uri="{9D8B030D-6E8A-4147-A177-3AD203B41FA5}">
                      <a16:colId xmlns:a16="http://schemas.microsoft.com/office/drawing/2014/main" val="664127240"/>
                    </a:ext>
                  </a:extLst>
                </a:gridCol>
                <a:gridCol w="2777654">
                  <a:extLst>
                    <a:ext uri="{9D8B030D-6E8A-4147-A177-3AD203B41FA5}">
                      <a16:colId xmlns:a16="http://schemas.microsoft.com/office/drawing/2014/main" val="3813017090"/>
                    </a:ext>
                  </a:extLst>
                </a:gridCol>
              </a:tblGrid>
              <a:tr h="30378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Richiedente</a:t>
                      </a:r>
                    </a:p>
                  </a:txBody>
                  <a:tcPr marL="130191" marR="130191" marT="65096" marB="65096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Titolo del progetto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Importo deliberato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50656"/>
                  </a:ext>
                </a:extLst>
              </a:tr>
              <a:tr h="42330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DIRITTI CIVILI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130191" marR="130191" marT="65096" marB="65096" anchor="ctr">
                    <a:lnL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896994"/>
                  </a:ext>
                </a:extLst>
              </a:tr>
              <a:tr h="457807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Comune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Corso per volontari della cooperazione internazionale - XVII edizione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507826"/>
                  </a:ext>
                </a:extLst>
              </a:tr>
              <a:tr h="46177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Federconsumatori Provincia di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Vicino a te!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703148"/>
                  </a:ext>
                </a:extLst>
              </a:tr>
              <a:tr h="474514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SALUTE PUBBLICA, MEDICINA PREVENTIVA-RIABILITATIVA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936266"/>
                  </a:ext>
                </a:extLst>
              </a:tr>
              <a:tr h="498108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ASEOP Associazione Sostegno Ematologia Oncologia Pediatrica Onlus - Modena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Casa di accoglienza "Villa Mirella Freni"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249767"/>
                  </a:ext>
                </a:extLst>
              </a:tr>
              <a:tr h="47182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Associazione Il Cesto di Ciliege </a:t>
                      </a:r>
                      <a:r>
                        <a:rPr lang="it-IT" sz="1100" b="0" dirty="0" err="1">
                          <a:solidFill>
                            <a:schemeClr val="tx2"/>
                          </a:solidFill>
                        </a:rPr>
                        <a:t>O.d.V</a:t>
                      </a:r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 - Modena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In-benessere - Iniziative per il benessere psico-fisico delle donne dopo il tumore al seno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653781"/>
                  </a:ext>
                </a:extLst>
              </a:tr>
              <a:tr h="379696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Associazione Parkinson Modena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Welfare a domicilio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881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8029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0AD519-7C2C-424B-9D43-2BA81FA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11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9DBAD0-F583-AD46-A80A-95C94DD5F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27E1FC49-7D78-2148-9B9B-05E21E79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47188"/>
            <a:ext cx="8229600" cy="815789"/>
          </a:xfrm>
        </p:spPr>
        <p:txBody>
          <a:bodyPr anchor="ctr"/>
          <a:lstStyle/>
          <a:p>
            <a:r>
              <a:rPr lang="it-IT" dirty="0"/>
              <a:t>Elenco progetti deliberati secondo trimestre: 01.04.2022 - 30.06.2022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65B2B77-E9A2-3542-BE0E-231170124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132364"/>
              </p:ext>
            </p:extLst>
          </p:nvPr>
        </p:nvGraphicFramePr>
        <p:xfrm>
          <a:off x="457200" y="760288"/>
          <a:ext cx="8244713" cy="3734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828">
                  <a:extLst>
                    <a:ext uri="{9D8B030D-6E8A-4147-A177-3AD203B41FA5}">
                      <a16:colId xmlns:a16="http://schemas.microsoft.com/office/drawing/2014/main" val="1157649766"/>
                    </a:ext>
                  </a:extLst>
                </a:gridCol>
                <a:gridCol w="2929231">
                  <a:extLst>
                    <a:ext uri="{9D8B030D-6E8A-4147-A177-3AD203B41FA5}">
                      <a16:colId xmlns:a16="http://schemas.microsoft.com/office/drawing/2014/main" val="664127240"/>
                    </a:ext>
                  </a:extLst>
                </a:gridCol>
                <a:gridCol w="2777654">
                  <a:extLst>
                    <a:ext uri="{9D8B030D-6E8A-4147-A177-3AD203B41FA5}">
                      <a16:colId xmlns:a16="http://schemas.microsoft.com/office/drawing/2014/main" val="3813017090"/>
                    </a:ext>
                  </a:extLst>
                </a:gridCol>
              </a:tblGrid>
              <a:tr h="30378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Richiedente</a:t>
                      </a:r>
                    </a:p>
                  </a:txBody>
                  <a:tcPr marL="130191" marR="130191" marT="65096" marB="65096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Titolo del progetto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Importo deliberato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50656"/>
                  </a:ext>
                </a:extLst>
              </a:tr>
              <a:tr h="42330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PROTEZIONE E QUALITÀ AMBIENTALE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130191" marR="130191" marT="65096" marB="65096" anchor="ctr">
                    <a:lnL w="635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896994"/>
                  </a:ext>
                </a:extLst>
              </a:tr>
              <a:tr h="457807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Associazione Fuori Campo 11 - Sassuolo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Ci penso io - #</a:t>
                      </a:r>
                      <a:r>
                        <a:rPr lang="it-IT" sz="1100" dirty="0" err="1"/>
                        <a:t>aghpeinsme</a:t>
                      </a:r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507826"/>
                  </a:ext>
                </a:extLst>
              </a:tr>
              <a:tr h="46177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Associazione La Città degli Alberi - Cavazzona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 err="1"/>
                        <a:t>Viververde</a:t>
                      </a:r>
                      <a:r>
                        <a:rPr lang="it-IT" sz="1100" dirty="0"/>
                        <a:t> 2022 - Un'estate green nelle città degli alberi (Bosco Albergati, oasi di Manzolino)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703148"/>
                  </a:ext>
                </a:extLst>
              </a:tr>
              <a:tr h="461775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Comune di Formigine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Realizzazione di nuova area attrezzata per lo svolgimento di attività sportiva all'aperto - Parco via Tirelli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738977"/>
                  </a:ext>
                </a:extLst>
              </a:tr>
              <a:tr h="474514">
                <a:tc gridSpan="3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2"/>
                          </a:solidFill>
                        </a:rPr>
                        <a:t>SVILUPPO LOCALE ED EDILIZIA POPOLARE</a:t>
                      </a:r>
                    </a:p>
                  </a:txBody>
                  <a:tcPr marL="130191" marR="130191" marT="65096" marB="6509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100" dirty="0"/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936266"/>
                  </a:ext>
                </a:extLst>
              </a:tr>
              <a:tr h="498108">
                <a:tc>
                  <a:txBody>
                    <a:bodyPr/>
                    <a:lstStyle/>
                    <a:p>
                      <a:r>
                        <a:rPr lang="it-IT" sz="1100" b="0" dirty="0">
                          <a:solidFill>
                            <a:schemeClr val="tx2"/>
                          </a:solidFill>
                        </a:rPr>
                        <a:t>Unione dei Comuni del Frignano - Pavullo nel Frignano (MO)</a:t>
                      </a:r>
                    </a:p>
                  </a:txBody>
                  <a:tcPr marL="130191" marR="130191" marT="65096" marB="65096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Studio di fattibilità per la realizzazione di un tracciato alternativo per la risoluzione del nodo viabilistico di Pavullo nel Frignano</a:t>
                      </a:r>
                    </a:p>
                  </a:txBody>
                  <a:tcPr marL="130191" marR="130191" marT="65096" marB="6509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249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923604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FDM - palette novembre 2019">
      <a:dk1>
        <a:srgbClr val="343433"/>
      </a:dk1>
      <a:lt1>
        <a:srgbClr val="FFFFFF"/>
      </a:lt1>
      <a:dk2>
        <a:srgbClr val="00519E"/>
      </a:dk2>
      <a:lt2>
        <a:srgbClr val="FFFEFE"/>
      </a:lt2>
      <a:accent1>
        <a:srgbClr val="EFAC22"/>
      </a:accent1>
      <a:accent2>
        <a:srgbClr val="968C7F"/>
      </a:accent2>
      <a:accent3>
        <a:srgbClr val="38A7C3"/>
      </a:accent3>
      <a:accent4>
        <a:srgbClr val="84BE41"/>
      </a:accent4>
      <a:accent5>
        <a:srgbClr val="D8213A"/>
      </a:accent5>
      <a:accent6>
        <a:srgbClr val="812A76"/>
      </a:accent6>
      <a:hlink>
        <a:srgbClr val="00519E"/>
      </a:hlink>
      <a:folHlink>
        <a:srgbClr val="968C7F"/>
      </a:folHlink>
    </a:clrScheme>
    <a:fontScheme name="Office classico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j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AGINE INTERNE">
  <a:themeElements>
    <a:clrScheme name="Fondazione di modena - palette">
      <a:dk1>
        <a:srgbClr val="343433"/>
      </a:dk1>
      <a:lt1>
        <a:srgbClr val="FFFFFF"/>
      </a:lt1>
      <a:dk2>
        <a:srgbClr val="004F92"/>
      </a:dk2>
      <a:lt2>
        <a:srgbClr val="FFFEFE"/>
      </a:lt2>
      <a:accent1>
        <a:srgbClr val="E5A13C"/>
      </a:accent1>
      <a:accent2>
        <a:srgbClr val="968C7F"/>
      </a:accent2>
      <a:accent3>
        <a:srgbClr val="38A7C3"/>
      </a:accent3>
      <a:accent4>
        <a:srgbClr val="84BE41"/>
      </a:accent4>
      <a:accent5>
        <a:srgbClr val="D8213A"/>
      </a:accent5>
      <a:accent6>
        <a:srgbClr val="812A76"/>
      </a:accent6>
      <a:hlink>
        <a:srgbClr val="014E91"/>
      </a:hlink>
      <a:folHlink>
        <a:srgbClr val="968C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j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405E7C92D66946AADAB4233D432397" ma:contentTypeVersion="12" ma:contentTypeDescription="Create a new document." ma:contentTypeScope="" ma:versionID="e77e48c00fd8a08aaa611e3ae83ca6e2">
  <xsd:schema xmlns:xsd="http://www.w3.org/2001/XMLSchema" xmlns:xs="http://www.w3.org/2001/XMLSchema" xmlns:p="http://schemas.microsoft.com/office/2006/metadata/properties" xmlns:ns2="09feccde-4fd5-469b-817b-c159565121e7" xmlns:ns3="b8d91066-147f-477d-af15-fca2ab06af16" targetNamespace="http://schemas.microsoft.com/office/2006/metadata/properties" ma:root="true" ma:fieldsID="2c43acd6da60096b78d5db51d0920436" ns2:_="" ns3:_="">
    <xsd:import namespace="09feccde-4fd5-469b-817b-c159565121e7"/>
    <xsd:import namespace="b8d91066-147f-477d-af15-fca2ab06af1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feccde-4fd5-469b-817b-c159565121e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d91066-147f-477d-af15-fca2ab06af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B49584-5AC7-4F2B-85A4-2EAB6E1BD584}">
  <ds:schemaRefs>
    <ds:schemaRef ds:uri="09feccde-4fd5-469b-817b-c159565121e7"/>
    <ds:schemaRef ds:uri="http://schemas.microsoft.com/office/2006/metadata/properties"/>
    <ds:schemaRef ds:uri="b8d91066-147f-477d-af15-fca2ab06af16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2E272BE-2BA9-458B-86F0-24A0457BE1C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14B709-7655-4BFB-AAF9-4314033D4A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feccde-4fd5-469b-817b-c159565121e7"/>
    <ds:schemaRef ds:uri="b8d91066-147f-477d-af15-fca2ab06af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6429</TotalTime>
  <Words>1200</Words>
  <Application>Microsoft Macintosh PowerPoint</Application>
  <PresentationFormat>Presentazione su schermo (16:9)</PresentationFormat>
  <Paragraphs>216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COVER</vt:lpstr>
      <vt:lpstr>PAGINE INTERNE</vt:lpstr>
      <vt:lpstr>Elenco progetti deliberati secondo trimestre: 01.04.2022 - 30.06.2022</vt:lpstr>
      <vt:lpstr>Elenco progetti deliberati secondo trimestre: 01.04.2022 - 30.06.2022</vt:lpstr>
      <vt:lpstr>Elenco progetti deliberati secondo trimestre: 01.04.2022 - 30.06.2022</vt:lpstr>
      <vt:lpstr>Elenco progetti deliberati secondo trimestre: 01.04.2022 - 30.06.2022</vt:lpstr>
      <vt:lpstr>Elenco progetti deliberati secondo trimestre: 01.04.2022 - 30.06.2022</vt:lpstr>
      <vt:lpstr>Elenco progetti deliberati secondo trimestre: 01.04.2022 - 30.06.2022</vt:lpstr>
      <vt:lpstr>Elenco progetti deliberati secondo trimestre: 01.04.2022 - 30.06.2022</vt:lpstr>
      <vt:lpstr>Elenco progetti deliberati secondo trimestre: 01.04.2022 - 30.06.2022</vt:lpstr>
      <vt:lpstr>Elenco progetti deliberati secondo trimestre: 01.04.2022 - 30.06.2022</vt:lpstr>
      <vt:lpstr>Elenco progetti deliberati secondo trimestre: 01.04.2022 - 30.06.2022</vt:lpstr>
      <vt:lpstr>Elenco progetti deliberati secondo trimestre: 01.04.2022 - 30.06.2022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employee</dc:creator>
  <cp:lastModifiedBy>desire cimino</cp:lastModifiedBy>
  <cp:revision>618</cp:revision>
  <cp:lastPrinted>2020-02-18T08:26:59Z</cp:lastPrinted>
  <dcterms:created xsi:type="dcterms:W3CDTF">2019-07-02T13:36:47Z</dcterms:created>
  <dcterms:modified xsi:type="dcterms:W3CDTF">2022-11-09T10:51:06Z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0x01010079405E7C92D66946AADAB4233D432397</vt:lpwstr>
  </property>
</Properties>
</file>