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78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1DDB-83E2-4DBE-86BB-862BD5805CB2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446B3-42D0-4AAA-B490-CF8C920C4B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3797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1DDB-83E2-4DBE-86BB-862BD5805CB2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446B3-42D0-4AAA-B490-CF8C920C4B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15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1DDB-83E2-4DBE-86BB-862BD5805CB2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446B3-42D0-4AAA-B490-CF8C920C4B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992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1DDB-83E2-4DBE-86BB-862BD5805CB2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446B3-42D0-4AAA-B490-CF8C920C4B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7398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1DDB-83E2-4DBE-86BB-862BD5805CB2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446B3-42D0-4AAA-B490-CF8C920C4B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779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1DDB-83E2-4DBE-86BB-862BD5805CB2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446B3-42D0-4AAA-B490-CF8C920C4B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764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1DDB-83E2-4DBE-86BB-862BD5805CB2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446B3-42D0-4AAA-B490-CF8C920C4B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4460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1DDB-83E2-4DBE-86BB-862BD5805CB2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446B3-42D0-4AAA-B490-CF8C920C4B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1250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1DDB-83E2-4DBE-86BB-862BD5805CB2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446B3-42D0-4AAA-B490-CF8C920C4B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6819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1DDB-83E2-4DBE-86BB-862BD5805CB2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446B3-42D0-4AAA-B490-CF8C920C4B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2762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1DDB-83E2-4DBE-86BB-862BD5805CB2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446B3-42D0-4AAA-B490-CF8C920C4B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723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E1DDB-83E2-4DBE-86BB-862BD5805CB2}" type="datetimeFigureOut">
              <a:rPr lang="it-IT" smtClean="0"/>
              <a:t>23/11/2018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446B3-42D0-4AAA-B490-CF8C920C4B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5444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EF4E260-B79D-41D8-90EB-C84807CD77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58601" y="476779"/>
            <a:ext cx="5409338" cy="59206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olo 3">
            <a:extLst>
              <a:ext uri="{FF2B5EF4-FFF2-40B4-BE49-F238E27FC236}">
                <a16:creationId xmlns="" xmlns:a16="http://schemas.microsoft.com/office/drawing/2014/main" id="{7D8908A8-2943-4F15-B5A2-1A139DE74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62" y="1269256"/>
            <a:ext cx="4467265" cy="30389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fontAlgn="ctr"/>
            <a:r>
              <a:rPr lang="en-US" sz="5400" kern="1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Formazione 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 </a:t>
            </a:r>
            <a:r>
              <a:rPr lang="en-US" sz="5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ricerca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scientifica</a:t>
            </a:r>
            <a:endParaRPr lang="en-US" sz="5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0686AD50-C6DC-4D98-A467-9AC1F3C2D8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2423160" y="4424906"/>
            <a:ext cx="27432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241208F6-8B1C-4098-9388-150BC8E447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888590" y="476779"/>
            <a:ext cx="2898287" cy="5920653"/>
          </a:xfrm>
          <a:prstGeom prst="rect">
            <a:avLst/>
          </a:prstGeom>
          <a:solidFill>
            <a:srgbClr val="A6A6A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44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="" xmlns:a16="http://schemas.microsoft.com/office/drawing/2014/main" id="{6B7BF70C-FB38-4509-9D9C-A65E2C90C753}"/>
              </a:ext>
            </a:extLst>
          </p:cNvPr>
          <p:cNvSpPr/>
          <p:nvPr/>
        </p:nvSpPr>
        <p:spPr>
          <a:xfrm>
            <a:off x="2211909" y="4129467"/>
            <a:ext cx="27000" cy="3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="" xmlns:a16="http://schemas.microsoft.com/office/drawing/2014/main" id="{5EBE54CB-A1FE-4DF5-ACA0-01D72723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061123"/>
              </p:ext>
            </p:extLst>
          </p:nvPr>
        </p:nvGraphicFramePr>
        <p:xfrm>
          <a:off x="46174" y="1748726"/>
          <a:ext cx="2179234" cy="5213060"/>
        </p:xfrm>
        <a:graphic>
          <a:graphicData uri="http://schemas.openxmlformats.org/drawingml/2006/table">
            <a:tbl>
              <a:tblPr/>
              <a:tblGrid>
                <a:gridCol w="1089617">
                  <a:extLst>
                    <a:ext uri="{9D8B030D-6E8A-4147-A177-3AD203B41FA5}">
                      <a16:colId xmlns="" xmlns:a16="http://schemas.microsoft.com/office/drawing/2014/main" val="1029966341"/>
                    </a:ext>
                  </a:extLst>
                </a:gridCol>
                <a:gridCol w="1089617">
                  <a:extLst>
                    <a:ext uri="{9D8B030D-6E8A-4147-A177-3AD203B41FA5}">
                      <a16:colId xmlns="" xmlns:a16="http://schemas.microsoft.com/office/drawing/2014/main" val="1230120062"/>
                    </a:ext>
                  </a:extLst>
                </a:gridCol>
              </a:tblGrid>
              <a:tr h="336260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strategici DSI 2017-2020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specifici DPP 2019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6896340"/>
                  </a:ext>
                </a:extLst>
              </a:tr>
              <a:tr h="213984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3.1. Innovazione didattica 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3.1. Innovazione didattica 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45323575"/>
                  </a:ext>
                </a:extLst>
              </a:tr>
              <a:tr h="1192196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3.1.a) Favorire l’innovazione educativa con progetti che contribuiscano a migliorare i percorsi didattici attenti ad un apprendimento centrato sul discente e capaci di stimolare la più ampia partecipazione all'offerta formativa del territorio.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3.1.a.1) Costituzione di reti istituzionali di supporto alle scuole del territorio per migliorarne la capacità di accesso a fonti di finanziamento pubbliche per il miglioramento dell'offerta formativa.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16931897"/>
                  </a:ext>
                </a:extLst>
              </a:tr>
              <a:tr h="1192196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3.1.b) Favorire lo sviluppo di nuovi </a:t>
                      </a:r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saperi</a:t>
                      </a:r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(es. educazione digitale, educazione interculturale e collaborazione internazionale, CLIL, educazione ai temi della persona e della solidarietà, educazione alla salute, educazione ambientale ecc.).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3.1.b.1) Sostegno a progetti formativi ed esperienziali negli ambiti della memoria, della cultura europea, della cooperazione internazionale, della educazione sanitaria, della parità di genere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07933640"/>
                  </a:ext>
                </a:extLst>
              </a:tr>
              <a:tr h="1171785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3.1.c) Sostenere progetti didattici che valorizzano la formazione di professionalità richieste dal territorio per potenziarne i settori di eccellenza e creare innovazione e sviluppo.</a:t>
                      </a:r>
                    </a:p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3.1.c.1) Sostegno a campagne di promozione e conoscenza delle caratteristiche di settori disciplinari e professionali ad alta potenzialità di occupazione futura.</a:t>
                      </a:r>
                    </a:p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02278583"/>
                  </a:ext>
                </a:extLst>
              </a:tr>
            </a:tbl>
          </a:graphicData>
        </a:graphic>
      </p:graphicFrame>
      <p:sp>
        <p:nvSpPr>
          <p:cNvPr id="31" name="Rettangolo 30">
            <a:extLst>
              <a:ext uri="{FF2B5EF4-FFF2-40B4-BE49-F238E27FC236}">
                <a16:creationId xmlns="" xmlns:a16="http://schemas.microsoft.com/office/drawing/2014/main" id="{BCEC84D3-BF83-4737-9853-F3E9AC54A64A}"/>
              </a:ext>
            </a:extLst>
          </p:cNvPr>
          <p:cNvSpPr/>
          <p:nvPr/>
        </p:nvSpPr>
        <p:spPr>
          <a:xfrm>
            <a:off x="22204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benessere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="" xmlns:a16="http://schemas.microsoft.com/office/drawing/2014/main" id="{AA70341A-7E7F-48E3-B2CC-7FD2D936BFC4}"/>
              </a:ext>
            </a:extLst>
          </p:cNvPr>
          <p:cNvSpPr/>
          <p:nvPr/>
        </p:nvSpPr>
        <p:spPr>
          <a:xfrm>
            <a:off x="26503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1.2.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coinvolgi-mento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="" xmlns:a16="http://schemas.microsoft.com/office/drawing/2014/main" id="{934E1435-CFAF-43E4-9449-3C8C79A6D807}"/>
              </a:ext>
            </a:extLst>
          </p:cNvPr>
          <p:cNvSpPr/>
          <p:nvPr/>
        </p:nvSpPr>
        <p:spPr>
          <a:xfrm>
            <a:off x="30801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1.3.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Infanzia e cultura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="" xmlns:a16="http://schemas.microsoft.com/office/drawing/2014/main" id="{9ABDB901-4E5E-4580-B612-54A690FC5BC3}"/>
              </a:ext>
            </a:extLst>
          </p:cNvPr>
          <p:cNvSpPr/>
          <p:nvPr/>
        </p:nvSpPr>
        <p:spPr>
          <a:xfrm>
            <a:off x="39399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1.5.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Volontariato dei giovani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="" xmlns:a16="http://schemas.microsoft.com/office/drawing/2014/main" id="{A4298689-E17B-40A6-8B22-6EA6C4D21AFF}"/>
              </a:ext>
            </a:extLst>
          </p:cNvPr>
          <p:cNvSpPr/>
          <p:nvPr/>
        </p:nvSpPr>
        <p:spPr>
          <a:xfrm>
            <a:off x="35100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1.4.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Prevenzione del disagio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="" xmlns:a16="http://schemas.microsoft.com/office/drawing/2014/main" id="{7AF00B04-C7D7-46F2-AA3A-0881E06CD272}"/>
              </a:ext>
            </a:extLst>
          </p:cNvPr>
          <p:cNvSpPr/>
          <p:nvPr/>
        </p:nvSpPr>
        <p:spPr>
          <a:xfrm>
            <a:off x="43697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1.6. Iniziative dei giovani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="" xmlns:a16="http://schemas.microsoft.com/office/drawing/2014/main" id="{0576E004-A514-4F4B-BE1F-95DDD29888A8}"/>
              </a:ext>
            </a:extLst>
          </p:cNvPr>
          <p:cNvSpPr/>
          <p:nvPr/>
        </p:nvSpPr>
        <p:spPr>
          <a:xfrm>
            <a:off x="522951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1.8.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Progetti educativi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="" xmlns:a16="http://schemas.microsoft.com/office/drawing/2014/main" id="{7164FFC6-94C4-4D86-9B05-140454493660}"/>
              </a:ext>
            </a:extLst>
          </p:cNvPr>
          <p:cNvSpPr/>
          <p:nvPr/>
        </p:nvSpPr>
        <p:spPr>
          <a:xfrm>
            <a:off x="56593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1.9.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Azioni di </a:t>
            </a:r>
            <a:r>
              <a:rPr lang="it-IT" sz="800" dirty="0" err="1">
                <a:solidFill>
                  <a:schemeClr val="bg1">
                    <a:lumMod val="75000"/>
                  </a:schemeClr>
                </a:solidFill>
              </a:rPr>
              <a:t>orientamen</a:t>
            </a:r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-to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="" xmlns:a16="http://schemas.microsoft.com/office/drawing/2014/main" id="{13A50145-F9EF-4475-AEAF-47C6C929174C}"/>
              </a:ext>
            </a:extLst>
          </p:cNvPr>
          <p:cNvSpPr/>
          <p:nvPr/>
        </p:nvSpPr>
        <p:spPr>
          <a:xfrm>
            <a:off x="60892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1.10. Contesti educativi aperti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="" xmlns:a16="http://schemas.microsoft.com/office/drawing/2014/main" id="{2CDC0277-B333-4F3B-8F4E-B6A885E8465B}"/>
              </a:ext>
            </a:extLst>
          </p:cNvPr>
          <p:cNvSpPr/>
          <p:nvPr/>
        </p:nvSpPr>
        <p:spPr>
          <a:xfrm>
            <a:off x="65190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Partecipa-zione dei giovani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="" xmlns:a16="http://schemas.microsoft.com/office/drawing/2014/main" id="{E7E1F637-A34C-44E9-835A-663BAD3B1BCC}"/>
              </a:ext>
            </a:extLst>
          </p:cNvPr>
          <p:cNvSpPr/>
          <p:nvPr/>
        </p:nvSpPr>
        <p:spPr>
          <a:xfrm>
            <a:off x="47996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1.7.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Merito giovanile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="" xmlns:a16="http://schemas.microsoft.com/office/drawing/2014/main" id="{D09DA6DC-9711-4A9D-B998-8C9CBAC672A8}"/>
              </a:ext>
            </a:extLst>
          </p:cNvPr>
          <p:cNvSpPr/>
          <p:nvPr/>
        </p:nvSpPr>
        <p:spPr>
          <a:xfrm>
            <a:off x="69489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Acquisizione di dati</a:t>
            </a:r>
          </a:p>
        </p:txBody>
      </p:sp>
      <p:sp>
        <p:nvSpPr>
          <p:cNvPr id="55" name="Rettangolo 54">
            <a:extLst>
              <a:ext uri="{FF2B5EF4-FFF2-40B4-BE49-F238E27FC236}">
                <a16:creationId xmlns="" xmlns:a16="http://schemas.microsoft.com/office/drawing/2014/main" id="{C79ACB2A-0482-445E-B013-AFEEAED11EFD}"/>
              </a:ext>
            </a:extLst>
          </p:cNvPr>
          <p:cNvSpPr/>
          <p:nvPr/>
        </p:nvSpPr>
        <p:spPr>
          <a:xfrm>
            <a:off x="73788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2.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Cultura del rispetto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="" xmlns:a16="http://schemas.microsoft.com/office/drawing/2014/main" id="{A218B823-D0EF-4264-966D-CB8955A2C413}"/>
              </a:ext>
            </a:extLst>
          </p:cNvPr>
          <p:cNvSpPr/>
          <p:nvPr/>
        </p:nvSpPr>
        <p:spPr>
          <a:xfrm>
            <a:off x="78086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3.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Informa-zione e prevenzione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="" xmlns:a16="http://schemas.microsoft.com/office/drawing/2014/main" id="{6D28BEC7-8039-4D7E-B52A-6C03747482C4}"/>
              </a:ext>
            </a:extLst>
          </p:cNvPr>
          <p:cNvSpPr/>
          <p:nvPr/>
        </p:nvSpPr>
        <p:spPr>
          <a:xfrm>
            <a:off x="82385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Formazione degli operatori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="" xmlns:a16="http://schemas.microsoft.com/office/drawing/2014/main" id="{AB777535-B2D8-4E03-A189-3C85986DB3A3}"/>
              </a:ext>
            </a:extLst>
          </p:cNvPr>
          <p:cNvSpPr/>
          <p:nvPr/>
        </p:nvSpPr>
        <p:spPr>
          <a:xfrm>
            <a:off x="8668406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5.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Denuncia e assistenza</a:t>
            </a:r>
          </a:p>
        </p:txBody>
      </p:sp>
      <p:cxnSp>
        <p:nvCxnSpPr>
          <p:cNvPr id="76" name="Connettore a gomito 75">
            <a:extLst>
              <a:ext uri="{FF2B5EF4-FFF2-40B4-BE49-F238E27FC236}">
                <a16:creationId xmlns="" xmlns:a16="http://schemas.microsoft.com/office/drawing/2014/main" id="{5ED82888-5349-4953-B3E8-272BA09D36CE}"/>
              </a:ext>
            </a:extLst>
          </p:cNvPr>
          <p:cNvCxnSpPr>
            <a:cxnSpLocks/>
            <a:stCxn id="8" idx="3"/>
            <a:endCxn id="36" idx="2"/>
          </p:cNvCxnSpPr>
          <p:nvPr/>
        </p:nvCxnSpPr>
        <p:spPr>
          <a:xfrm flipV="1">
            <a:off x="2238909" y="1748361"/>
            <a:ext cx="1057290" cy="239910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ttore a gomito 76">
            <a:extLst>
              <a:ext uri="{FF2B5EF4-FFF2-40B4-BE49-F238E27FC236}">
                <a16:creationId xmlns="" xmlns:a16="http://schemas.microsoft.com/office/drawing/2014/main" id="{A01D046D-8E9C-4549-86CC-2B7CFFF178CD}"/>
              </a:ext>
            </a:extLst>
          </p:cNvPr>
          <p:cNvCxnSpPr>
            <a:cxnSpLocks/>
            <a:stCxn id="8" idx="3"/>
            <a:endCxn id="39" idx="2"/>
          </p:cNvCxnSpPr>
          <p:nvPr/>
        </p:nvCxnSpPr>
        <p:spPr>
          <a:xfrm flipV="1">
            <a:off x="2238909" y="1748361"/>
            <a:ext cx="1487153" cy="239910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a gomito 77">
            <a:extLst>
              <a:ext uri="{FF2B5EF4-FFF2-40B4-BE49-F238E27FC236}">
                <a16:creationId xmlns="" xmlns:a16="http://schemas.microsoft.com/office/drawing/2014/main" id="{4F8F6B70-9D75-4996-9D3F-190AB891C73A}"/>
              </a:ext>
            </a:extLst>
          </p:cNvPr>
          <p:cNvCxnSpPr>
            <a:cxnSpLocks/>
            <a:endCxn id="55" idx="2"/>
          </p:cNvCxnSpPr>
          <p:nvPr/>
        </p:nvCxnSpPr>
        <p:spPr>
          <a:xfrm flipV="1">
            <a:off x="2235468" y="1748360"/>
            <a:ext cx="5359356" cy="2399108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ttore a gomito 78">
            <a:extLst>
              <a:ext uri="{FF2B5EF4-FFF2-40B4-BE49-F238E27FC236}">
                <a16:creationId xmlns="" xmlns:a16="http://schemas.microsoft.com/office/drawing/2014/main" id="{E5070A75-6829-4C63-BD1F-89EE330CCF9F}"/>
              </a:ext>
            </a:extLst>
          </p:cNvPr>
          <p:cNvCxnSpPr>
            <a:cxnSpLocks/>
            <a:stCxn id="8" idx="3"/>
            <a:endCxn id="58" idx="2"/>
          </p:cNvCxnSpPr>
          <p:nvPr/>
        </p:nvCxnSpPr>
        <p:spPr>
          <a:xfrm flipV="1">
            <a:off x="2238909" y="1748361"/>
            <a:ext cx="5785778" cy="239910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="" xmlns:a16="http://schemas.microsoft.com/office/drawing/2014/main" id="{6DC9E759-B5C1-4719-9E3D-E8839EFB0C48}"/>
              </a:ext>
            </a:extLst>
          </p:cNvPr>
          <p:cNvSpPr/>
          <p:nvPr/>
        </p:nvSpPr>
        <p:spPr>
          <a:xfrm>
            <a:off x="2228850" y="1748361"/>
            <a:ext cx="4720111" cy="4106421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="" xmlns:a16="http://schemas.microsoft.com/office/drawing/2014/main" id="{313C04EB-B6C7-4C51-8A33-27D7D3C5F862}"/>
              </a:ext>
            </a:extLst>
          </p:cNvPr>
          <p:cNvSpPr txBox="1"/>
          <p:nvPr/>
        </p:nvSpPr>
        <p:spPr>
          <a:xfrm>
            <a:off x="2220474" y="240258"/>
            <a:ext cx="472848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GIOVANI</a:t>
            </a:r>
          </a:p>
        </p:txBody>
      </p:sp>
      <p:sp>
        <p:nvSpPr>
          <p:cNvPr id="84" name="CasellaDiTesto 83">
            <a:extLst>
              <a:ext uri="{FF2B5EF4-FFF2-40B4-BE49-F238E27FC236}">
                <a16:creationId xmlns="" xmlns:a16="http://schemas.microsoft.com/office/drawing/2014/main" id="{8D1F2569-3C3C-4B9D-AB5A-68073C11A6A1}"/>
              </a:ext>
            </a:extLst>
          </p:cNvPr>
          <p:cNvSpPr txBox="1"/>
          <p:nvPr/>
        </p:nvSpPr>
        <p:spPr>
          <a:xfrm>
            <a:off x="6948962" y="240258"/>
            <a:ext cx="214930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PARI OPPORTUNITÀ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="" xmlns:a16="http://schemas.microsoft.com/office/drawing/2014/main" id="{CA443960-D734-4B27-9021-6BC0F40B9BD6}"/>
              </a:ext>
            </a:extLst>
          </p:cNvPr>
          <p:cNvSpPr/>
          <p:nvPr/>
        </p:nvSpPr>
        <p:spPr>
          <a:xfrm>
            <a:off x="6948956" y="1744383"/>
            <a:ext cx="2149313" cy="4106421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="" xmlns:a16="http://schemas.microsoft.com/office/drawing/2014/main" id="{9F36CC09-CCF2-4C19-9B1A-6BB53074BF60}"/>
              </a:ext>
            </a:extLst>
          </p:cNvPr>
          <p:cNvSpPr/>
          <p:nvPr/>
        </p:nvSpPr>
        <p:spPr>
          <a:xfrm>
            <a:off x="46175" y="1475563"/>
            <a:ext cx="17470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it-IT" sz="1100" dirty="0">
                <a:solidFill>
                  <a:srgbClr val="000000"/>
                </a:solidFill>
                <a:latin typeface="Calibri" panose="020F0502020204030204" pitchFamily="34" charset="0"/>
              </a:rPr>
              <a:t>3. Formazione e ricerca applicata</a:t>
            </a:r>
          </a:p>
        </p:txBody>
      </p:sp>
      <p:cxnSp>
        <p:nvCxnSpPr>
          <p:cNvPr id="29" name="Connettore a gomito 28">
            <a:extLst>
              <a:ext uri="{FF2B5EF4-FFF2-40B4-BE49-F238E27FC236}">
                <a16:creationId xmlns="" xmlns:a16="http://schemas.microsoft.com/office/drawing/2014/main" id="{413755B0-7896-47FD-92EF-EB29DE431132}"/>
              </a:ext>
            </a:extLst>
          </p:cNvPr>
          <p:cNvCxnSpPr>
            <a:cxnSpLocks/>
            <a:stCxn id="8" idx="3"/>
            <a:endCxn id="47" idx="2"/>
          </p:cNvCxnSpPr>
          <p:nvPr/>
        </p:nvCxnSpPr>
        <p:spPr>
          <a:xfrm flipV="1">
            <a:off x="2238909" y="1748361"/>
            <a:ext cx="4066328" cy="239910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21F31990-9608-48AF-A2B4-07A2DD090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62DD9-9BCB-4B30-BF64-F9D901BEB4A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3295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="" xmlns:a16="http://schemas.microsoft.com/office/drawing/2014/main" id="{5EBE54CB-A1FE-4DF5-ACA0-01D72723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328855"/>
              </p:ext>
            </p:extLst>
          </p:nvPr>
        </p:nvGraphicFramePr>
        <p:xfrm>
          <a:off x="46174" y="1748727"/>
          <a:ext cx="2179234" cy="4353761"/>
        </p:xfrm>
        <a:graphic>
          <a:graphicData uri="http://schemas.openxmlformats.org/drawingml/2006/table">
            <a:tbl>
              <a:tblPr/>
              <a:tblGrid>
                <a:gridCol w="1089617">
                  <a:extLst>
                    <a:ext uri="{9D8B030D-6E8A-4147-A177-3AD203B41FA5}">
                      <a16:colId xmlns="" xmlns:a16="http://schemas.microsoft.com/office/drawing/2014/main" val="1029966341"/>
                    </a:ext>
                  </a:extLst>
                </a:gridCol>
                <a:gridCol w="1089617">
                  <a:extLst>
                    <a:ext uri="{9D8B030D-6E8A-4147-A177-3AD203B41FA5}">
                      <a16:colId xmlns="" xmlns:a16="http://schemas.microsoft.com/office/drawing/2014/main" val="1230120062"/>
                    </a:ext>
                  </a:extLst>
                </a:gridCol>
              </a:tblGrid>
              <a:tr h="334226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strategici DSI 2017-2020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specifici DPP 2019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6896340"/>
                  </a:ext>
                </a:extLst>
              </a:tr>
              <a:tr h="334226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3.2. Percorsi e strutture per la formazione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3.2. Percorsi e strutture per la formazione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45323575"/>
                  </a:ext>
                </a:extLst>
              </a:tr>
              <a:tr h="1150408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3.2.a) Sostenere programmi di formazione per i docenti, anche per contribuire allo sviluppo delle competenze e della progettualità dei docenti stessi.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3.2.a.1) Sostegno ad esperienze innovative e che vedono la collaborazione di più istituzioni nella formazione dei docenti.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16931897"/>
                  </a:ext>
                </a:extLst>
              </a:tr>
              <a:tr h="575204">
                <a:tc rowSpan="2"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3.2.b) Incentivare progetti per la creazione di nuovi ambienti di apprendimento, digitali e materiali;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3.2.b.1) Sostegno alla infrastrutturazione scolastica.</a:t>
                      </a:r>
                    </a:p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07933640"/>
                  </a:ext>
                </a:extLst>
              </a:tr>
              <a:tr h="5773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3.2.b.2) Qualificazione di laboratori e strumentazioni didattiche delle istituzioni scolastiche e formative.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85667746"/>
                  </a:ext>
                </a:extLst>
              </a:tr>
              <a:tr h="1130713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3.2.c) Sostenere progetti formativi che valorizzino gli spazi del territorio come ambienti di apprendimento, facendo riferimento al patrimonio culturale a disposizione.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02278583"/>
                  </a:ext>
                </a:extLst>
              </a:tr>
            </a:tbl>
          </a:graphicData>
        </a:graphic>
      </p:graphicFrame>
      <p:sp>
        <p:nvSpPr>
          <p:cNvPr id="31" name="Rettangolo 30">
            <a:extLst>
              <a:ext uri="{FF2B5EF4-FFF2-40B4-BE49-F238E27FC236}">
                <a16:creationId xmlns="" xmlns:a16="http://schemas.microsoft.com/office/drawing/2014/main" id="{BCEC84D3-BF83-4737-9853-F3E9AC54A64A}"/>
              </a:ext>
            </a:extLst>
          </p:cNvPr>
          <p:cNvSpPr/>
          <p:nvPr/>
        </p:nvSpPr>
        <p:spPr>
          <a:xfrm>
            <a:off x="22204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benessere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="" xmlns:a16="http://schemas.microsoft.com/office/drawing/2014/main" id="{AA70341A-7E7F-48E3-B2CC-7FD2D936BFC4}"/>
              </a:ext>
            </a:extLst>
          </p:cNvPr>
          <p:cNvSpPr/>
          <p:nvPr/>
        </p:nvSpPr>
        <p:spPr>
          <a:xfrm>
            <a:off x="26503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1.2.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coinvolgi-mento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="" xmlns:a16="http://schemas.microsoft.com/office/drawing/2014/main" id="{934E1435-CFAF-43E4-9449-3C8C79A6D807}"/>
              </a:ext>
            </a:extLst>
          </p:cNvPr>
          <p:cNvSpPr/>
          <p:nvPr/>
        </p:nvSpPr>
        <p:spPr>
          <a:xfrm>
            <a:off x="30801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cultura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="" xmlns:a16="http://schemas.microsoft.com/office/drawing/2014/main" id="{9ABDB901-4E5E-4580-B612-54A690FC5BC3}"/>
              </a:ext>
            </a:extLst>
          </p:cNvPr>
          <p:cNvSpPr/>
          <p:nvPr/>
        </p:nvSpPr>
        <p:spPr>
          <a:xfrm>
            <a:off x="39399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1.5.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Volontariato dei giovani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="" xmlns:a16="http://schemas.microsoft.com/office/drawing/2014/main" id="{A4298689-E17B-40A6-8B22-6EA6C4D21AFF}"/>
              </a:ext>
            </a:extLst>
          </p:cNvPr>
          <p:cNvSpPr/>
          <p:nvPr/>
        </p:nvSpPr>
        <p:spPr>
          <a:xfrm>
            <a:off x="35100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Prevenzione del disagio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="" xmlns:a16="http://schemas.microsoft.com/office/drawing/2014/main" id="{7AF00B04-C7D7-46F2-AA3A-0881E06CD272}"/>
              </a:ext>
            </a:extLst>
          </p:cNvPr>
          <p:cNvSpPr/>
          <p:nvPr/>
        </p:nvSpPr>
        <p:spPr>
          <a:xfrm>
            <a:off x="43697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1.6. Iniziative dei giovani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="" xmlns:a16="http://schemas.microsoft.com/office/drawing/2014/main" id="{0576E004-A514-4F4B-BE1F-95DDD29888A8}"/>
              </a:ext>
            </a:extLst>
          </p:cNvPr>
          <p:cNvSpPr/>
          <p:nvPr/>
        </p:nvSpPr>
        <p:spPr>
          <a:xfrm>
            <a:off x="522951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1.8.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Progetti educativi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="" xmlns:a16="http://schemas.microsoft.com/office/drawing/2014/main" id="{7164FFC6-94C4-4D86-9B05-140454493660}"/>
              </a:ext>
            </a:extLst>
          </p:cNvPr>
          <p:cNvSpPr/>
          <p:nvPr/>
        </p:nvSpPr>
        <p:spPr>
          <a:xfrm>
            <a:off x="56593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1.9.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Azioni di </a:t>
            </a:r>
            <a:r>
              <a:rPr lang="it-IT" sz="800" dirty="0" err="1">
                <a:solidFill>
                  <a:schemeClr val="bg1">
                    <a:lumMod val="75000"/>
                  </a:schemeClr>
                </a:solidFill>
              </a:rPr>
              <a:t>orientamen</a:t>
            </a:r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-to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="" xmlns:a16="http://schemas.microsoft.com/office/drawing/2014/main" id="{13A50145-F9EF-4475-AEAF-47C6C929174C}"/>
              </a:ext>
            </a:extLst>
          </p:cNvPr>
          <p:cNvSpPr/>
          <p:nvPr/>
        </p:nvSpPr>
        <p:spPr>
          <a:xfrm>
            <a:off x="60892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1.10. Contesti educativi aperti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="" xmlns:a16="http://schemas.microsoft.com/office/drawing/2014/main" id="{2CDC0277-B333-4F3B-8F4E-B6A885E8465B}"/>
              </a:ext>
            </a:extLst>
          </p:cNvPr>
          <p:cNvSpPr/>
          <p:nvPr/>
        </p:nvSpPr>
        <p:spPr>
          <a:xfrm>
            <a:off x="65190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Partecipa-zione dei giovani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="" xmlns:a16="http://schemas.microsoft.com/office/drawing/2014/main" id="{E7E1F637-A34C-44E9-835A-663BAD3B1BCC}"/>
              </a:ext>
            </a:extLst>
          </p:cNvPr>
          <p:cNvSpPr/>
          <p:nvPr/>
        </p:nvSpPr>
        <p:spPr>
          <a:xfrm>
            <a:off x="47996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1.7.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Merito giovanile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="" xmlns:a16="http://schemas.microsoft.com/office/drawing/2014/main" id="{D09DA6DC-9711-4A9D-B998-8C9CBAC672A8}"/>
              </a:ext>
            </a:extLst>
          </p:cNvPr>
          <p:cNvSpPr/>
          <p:nvPr/>
        </p:nvSpPr>
        <p:spPr>
          <a:xfrm>
            <a:off x="69489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Acquisizione di dati</a:t>
            </a:r>
          </a:p>
        </p:txBody>
      </p:sp>
      <p:sp>
        <p:nvSpPr>
          <p:cNvPr id="55" name="Rettangolo 54">
            <a:extLst>
              <a:ext uri="{FF2B5EF4-FFF2-40B4-BE49-F238E27FC236}">
                <a16:creationId xmlns="" xmlns:a16="http://schemas.microsoft.com/office/drawing/2014/main" id="{C79ACB2A-0482-445E-B013-AFEEAED11EFD}"/>
              </a:ext>
            </a:extLst>
          </p:cNvPr>
          <p:cNvSpPr/>
          <p:nvPr/>
        </p:nvSpPr>
        <p:spPr>
          <a:xfrm>
            <a:off x="73788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2.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Cultura del rispetto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="" xmlns:a16="http://schemas.microsoft.com/office/drawing/2014/main" id="{A218B823-D0EF-4264-966D-CB8955A2C413}"/>
              </a:ext>
            </a:extLst>
          </p:cNvPr>
          <p:cNvSpPr/>
          <p:nvPr/>
        </p:nvSpPr>
        <p:spPr>
          <a:xfrm>
            <a:off x="78086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Informa-zione e prevenzione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="" xmlns:a16="http://schemas.microsoft.com/office/drawing/2014/main" id="{6D28BEC7-8039-4D7E-B52A-6C03747482C4}"/>
              </a:ext>
            </a:extLst>
          </p:cNvPr>
          <p:cNvSpPr/>
          <p:nvPr/>
        </p:nvSpPr>
        <p:spPr>
          <a:xfrm>
            <a:off x="82385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Formazione degli operatori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="" xmlns:a16="http://schemas.microsoft.com/office/drawing/2014/main" id="{AB777535-B2D8-4E03-A189-3C85986DB3A3}"/>
              </a:ext>
            </a:extLst>
          </p:cNvPr>
          <p:cNvSpPr/>
          <p:nvPr/>
        </p:nvSpPr>
        <p:spPr>
          <a:xfrm>
            <a:off x="8668406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5.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Denuncia e assistenza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="" xmlns:a16="http://schemas.microsoft.com/office/drawing/2014/main" id="{6DC9E759-B5C1-4719-9E3D-E8839EFB0C48}"/>
              </a:ext>
            </a:extLst>
          </p:cNvPr>
          <p:cNvSpPr/>
          <p:nvPr/>
        </p:nvSpPr>
        <p:spPr>
          <a:xfrm>
            <a:off x="2228850" y="1748361"/>
            <a:ext cx="4720111" cy="4106421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="" xmlns:a16="http://schemas.microsoft.com/office/drawing/2014/main" id="{313C04EB-B6C7-4C51-8A33-27D7D3C5F862}"/>
              </a:ext>
            </a:extLst>
          </p:cNvPr>
          <p:cNvSpPr txBox="1"/>
          <p:nvPr/>
        </p:nvSpPr>
        <p:spPr>
          <a:xfrm>
            <a:off x="2220474" y="240258"/>
            <a:ext cx="472848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GIOVANI</a:t>
            </a:r>
          </a:p>
        </p:txBody>
      </p:sp>
      <p:sp>
        <p:nvSpPr>
          <p:cNvPr id="84" name="CasellaDiTesto 83">
            <a:extLst>
              <a:ext uri="{FF2B5EF4-FFF2-40B4-BE49-F238E27FC236}">
                <a16:creationId xmlns="" xmlns:a16="http://schemas.microsoft.com/office/drawing/2014/main" id="{8D1F2569-3C3C-4B9D-AB5A-68073C11A6A1}"/>
              </a:ext>
            </a:extLst>
          </p:cNvPr>
          <p:cNvSpPr txBox="1"/>
          <p:nvPr/>
        </p:nvSpPr>
        <p:spPr>
          <a:xfrm>
            <a:off x="6948962" y="240258"/>
            <a:ext cx="214930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PARI OPPORTUNITÀ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="" xmlns:a16="http://schemas.microsoft.com/office/drawing/2014/main" id="{CA443960-D734-4B27-9021-6BC0F40B9BD6}"/>
              </a:ext>
            </a:extLst>
          </p:cNvPr>
          <p:cNvSpPr/>
          <p:nvPr/>
        </p:nvSpPr>
        <p:spPr>
          <a:xfrm>
            <a:off x="6948956" y="1744383"/>
            <a:ext cx="2149313" cy="4106421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="" xmlns:a16="http://schemas.microsoft.com/office/drawing/2014/main" id="{9F36CC09-CCF2-4C19-9B1A-6BB53074BF60}"/>
              </a:ext>
            </a:extLst>
          </p:cNvPr>
          <p:cNvSpPr/>
          <p:nvPr/>
        </p:nvSpPr>
        <p:spPr>
          <a:xfrm>
            <a:off x="46175" y="1475563"/>
            <a:ext cx="17470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it-IT" sz="1100" dirty="0">
                <a:solidFill>
                  <a:srgbClr val="000000"/>
                </a:solidFill>
                <a:latin typeface="Calibri" panose="020F0502020204030204" pitchFamily="34" charset="0"/>
              </a:rPr>
              <a:t>3. Formazione e ricerca applicata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="" xmlns:a16="http://schemas.microsoft.com/office/drawing/2014/main" id="{997C9D49-852D-4957-B1B7-3431E43C8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62DD9-9BCB-4B30-BF64-F9D901BEB4A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2637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28">
            <a:extLst>
              <a:ext uri="{FF2B5EF4-FFF2-40B4-BE49-F238E27FC236}">
                <a16:creationId xmlns="" xmlns:a16="http://schemas.microsoft.com/office/drawing/2014/main" id="{A684E5CB-64E6-4711-BBED-9E48A12C562C}"/>
              </a:ext>
            </a:extLst>
          </p:cNvPr>
          <p:cNvSpPr/>
          <p:nvPr/>
        </p:nvSpPr>
        <p:spPr>
          <a:xfrm>
            <a:off x="2211909" y="4129467"/>
            <a:ext cx="27000" cy="3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0" name="Rettangolo 29">
            <a:extLst>
              <a:ext uri="{FF2B5EF4-FFF2-40B4-BE49-F238E27FC236}">
                <a16:creationId xmlns="" xmlns:a16="http://schemas.microsoft.com/office/drawing/2014/main" id="{6F0B7145-878F-48FE-9E0B-9F4324F2F367}"/>
              </a:ext>
            </a:extLst>
          </p:cNvPr>
          <p:cNvSpPr/>
          <p:nvPr/>
        </p:nvSpPr>
        <p:spPr>
          <a:xfrm>
            <a:off x="2211909" y="4897884"/>
            <a:ext cx="27000" cy="3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4" name="Rettangolo 33">
            <a:extLst>
              <a:ext uri="{FF2B5EF4-FFF2-40B4-BE49-F238E27FC236}">
                <a16:creationId xmlns="" xmlns:a16="http://schemas.microsoft.com/office/drawing/2014/main" id="{4041AB38-D801-46B9-B3A5-5EAE464A01B5}"/>
              </a:ext>
            </a:extLst>
          </p:cNvPr>
          <p:cNvSpPr/>
          <p:nvPr/>
        </p:nvSpPr>
        <p:spPr>
          <a:xfrm>
            <a:off x="2211909" y="5829747"/>
            <a:ext cx="27000" cy="3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6" name="Rettangolo 65">
            <a:extLst>
              <a:ext uri="{FF2B5EF4-FFF2-40B4-BE49-F238E27FC236}">
                <a16:creationId xmlns="" xmlns:a16="http://schemas.microsoft.com/office/drawing/2014/main" id="{FE0BC2F2-85AB-4BFB-A651-826E8600DBEE}"/>
              </a:ext>
            </a:extLst>
          </p:cNvPr>
          <p:cNvSpPr/>
          <p:nvPr/>
        </p:nvSpPr>
        <p:spPr>
          <a:xfrm>
            <a:off x="2426333" y="4984765"/>
            <a:ext cx="27000" cy="3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4" name="Rettangolo 63">
            <a:extLst>
              <a:ext uri="{FF2B5EF4-FFF2-40B4-BE49-F238E27FC236}">
                <a16:creationId xmlns="" xmlns:a16="http://schemas.microsoft.com/office/drawing/2014/main" id="{10ED1C72-6FDC-4328-9D4F-2EF3CEA8FEFC}"/>
              </a:ext>
            </a:extLst>
          </p:cNvPr>
          <p:cNvSpPr/>
          <p:nvPr/>
        </p:nvSpPr>
        <p:spPr>
          <a:xfrm>
            <a:off x="3279196" y="4989451"/>
            <a:ext cx="27000" cy="3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="" xmlns:a16="http://schemas.microsoft.com/office/drawing/2014/main" id="{5EBE54CB-A1FE-4DF5-ACA0-01D72723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037920"/>
              </p:ext>
            </p:extLst>
          </p:nvPr>
        </p:nvGraphicFramePr>
        <p:xfrm>
          <a:off x="46174" y="1748728"/>
          <a:ext cx="2179235" cy="6492240"/>
        </p:xfrm>
        <a:graphic>
          <a:graphicData uri="http://schemas.openxmlformats.org/drawingml/2006/table">
            <a:tbl>
              <a:tblPr/>
              <a:tblGrid>
                <a:gridCol w="1207951">
                  <a:extLst>
                    <a:ext uri="{9D8B030D-6E8A-4147-A177-3AD203B41FA5}">
                      <a16:colId xmlns="" xmlns:a16="http://schemas.microsoft.com/office/drawing/2014/main" val="1029966341"/>
                    </a:ext>
                  </a:extLst>
                </a:gridCol>
                <a:gridCol w="971284">
                  <a:extLst>
                    <a:ext uri="{9D8B030D-6E8A-4147-A177-3AD203B41FA5}">
                      <a16:colId xmlns="" xmlns:a16="http://schemas.microsoft.com/office/drawing/2014/main" val="1230120062"/>
                    </a:ext>
                  </a:extLst>
                </a:gridCol>
              </a:tblGrid>
              <a:tr h="2493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strategici DSI 2017-2020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specifici DPP 2019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6896340"/>
                  </a:ext>
                </a:extLst>
              </a:tr>
              <a:tr h="249301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3.3. Orientamento e formazione continua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3.3. Orientamento e formazione continua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45323575"/>
                  </a:ext>
                </a:extLst>
              </a:tr>
              <a:tr h="611920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3.3.a) stimolare la definizione e l’acquisizione di competenze in preparazione all’ingresso nel mondo del lavoro (comprendendo anche forme di auto-imprenditorialità).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16931897"/>
                  </a:ext>
                </a:extLst>
              </a:tr>
              <a:tr h="430610">
                <a:tc rowSpan="2"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3.3.b) Fornire supporto a progetti di integrazione scuola/università-lavoro, promuovendo azioni formative specifiche, tirocini formativi e attività di job placement, ossia di accompagnamento degli studenti al lavoro.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3.3.b.1) Supporto alle esperienze innovative condotte dalle istituzioni universitarie nel campo del job placement.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07933640"/>
                  </a:ext>
                </a:extLst>
              </a:tr>
              <a:tr h="61192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3.3.b.2) Promozione di borse di studio in specifici ambiti disciplinari e professionali, in collaborazione con istituzioni in grado di rappresentare potenziali sbocchi professionali.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85667746"/>
                  </a:ext>
                </a:extLst>
              </a:tr>
              <a:tr h="391186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3.3.c) Sostenere progetti che favoriscano l’orientamento nel passaggio fra i diversi gradi del sistema di istruzione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3.3.c.1) Esperienze di didattica orientativa.</a:t>
                      </a:r>
                    </a:p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02278583"/>
                  </a:ext>
                </a:extLst>
              </a:tr>
              <a:tr h="1246504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3.3.d) Sostenere progetti volti a ridurre la dispersione nei diversi gradi del sistema formativo, anche attraverso azioni di monitoraggio dei percorsi e in particolare sostenendo progetti rivolti a coinvolgere la fascia dei NEET in attività di orientamento al lavoro e di introduzione a nuove professionalità.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3.3.d.1) Esperienze di didattica e attività extrascolastiche mirate alla scoperta delle proprie competenze e abilità in funzione di contrasto alla dispersione e al disagio sociale.</a:t>
                      </a:r>
                    </a:p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82191281"/>
                  </a:ext>
                </a:extLst>
              </a:tr>
            </a:tbl>
          </a:graphicData>
        </a:graphic>
      </p:graphicFrame>
      <p:sp>
        <p:nvSpPr>
          <p:cNvPr id="31" name="Rettangolo 30">
            <a:extLst>
              <a:ext uri="{FF2B5EF4-FFF2-40B4-BE49-F238E27FC236}">
                <a16:creationId xmlns="" xmlns:a16="http://schemas.microsoft.com/office/drawing/2014/main" id="{BCEC84D3-BF83-4737-9853-F3E9AC54A64A}"/>
              </a:ext>
            </a:extLst>
          </p:cNvPr>
          <p:cNvSpPr/>
          <p:nvPr/>
        </p:nvSpPr>
        <p:spPr>
          <a:xfrm>
            <a:off x="22204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1.1.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Infanzia e benessere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="" xmlns:a16="http://schemas.microsoft.com/office/drawing/2014/main" id="{AA70341A-7E7F-48E3-B2CC-7FD2D936BFC4}"/>
              </a:ext>
            </a:extLst>
          </p:cNvPr>
          <p:cNvSpPr/>
          <p:nvPr/>
        </p:nvSpPr>
        <p:spPr>
          <a:xfrm>
            <a:off x="26503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1.2.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coinvolgi-mento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="" xmlns:a16="http://schemas.microsoft.com/office/drawing/2014/main" id="{934E1435-CFAF-43E4-9449-3C8C79A6D807}"/>
              </a:ext>
            </a:extLst>
          </p:cNvPr>
          <p:cNvSpPr/>
          <p:nvPr/>
        </p:nvSpPr>
        <p:spPr>
          <a:xfrm>
            <a:off x="30801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1.3.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Infanzia e cultura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="" xmlns:a16="http://schemas.microsoft.com/office/drawing/2014/main" id="{9ABDB901-4E5E-4580-B612-54A690FC5BC3}"/>
              </a:ext>
            </a:extLst>
          </p:cNvPr>
          <p:cNvSpPr/>
          <p:nvPr/>
        </p:nvSpPr>
        <p:spPr>
          <a:xfrm>
            <a:off x="39399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1.5.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Volontariato dei giovani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="" xmlns:a16="http://schemas.microsoft.com/office/drawing/2014/main" id="{A4298689-E17B-40A6-8B22-6EA6C4D21AFF}"/>
              </a:ext>
            </a:extLst>
          </p:cNvPr>
          <p:cNvSpPr/>
          <p:nvPr/>
        </p:nvSpPr>
        <p:spPr>
          <a:xfrm>
            <a:off x="35100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Prevenzione del disagio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="" xmlns:a16="http://schemas.microsoft.com/office/drawing/2014/main" id="{7AF00B04-C7D7-46F2-AA3A-0881E06CD272}"/>
              </a:ext>
            </a:extLst>
          </p:cNvPr>
          <p:cNvSpPr/>
          <p:nvPr/>
        </p:nvSpPr>
        <p:spPr>
          <a:xfrm>
            <a:off x="43697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1.6. Iniziative dei giovani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="" xmlns:a16="http://schemas.microsoft.com/office/drawing/2014/main" id="{0576E004-A514-4F4B-BE1F-95DDD29888A8}"/>
              </a:ext>
            </a:extLst>
          </p:cNvPr>
          <p:cNvSpPr/>
          <p:nvPr/>
        </p:nvSpPr>
        <p:spPr>
          <a:xfrm>
            <a:off x="522951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1.8.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Progetti educativi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="" xmlns:a16="http://schemas.microsoft.com/office/drawing/2014/main" id="{7164FFC6-94C4-4D86-9B05-140454493660}"/>
              </a:ext>
            </a:extLst>
          </p:cNvPr>
          <p:cNvSpPr/>
          <p:nvPr/>
        </p:nvSpPr>
        <p:spPr>
          <a:xfrm>
            <a:off x="56593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1.9.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Azioni di </a:t>
            </a:r>
            <a:r>
              <a:rPr lang="it-IT" sz="800" dirty="0" err="1">
                <a:solidFill>
                  <a:schemeClr val="tx1"/>
                </a:solidFill>
              </a:rPr>
              <a:t>orientamen</a:t>
            </a:r>
            <a:r>
              <a:rPr lang="it-IT" sz="800" dirty="0">
                <a:solidFill>
                  <a:schemeClr val="tx1"/>
                </a:solidFill>
              </a:rPr>
              <a:t>-to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="" xmlns:a16="http://schemas.microsoft.com/office/drawing/2014/main" id="{13A50145-F9EF-4475-AEAF-47C6C929174C}"/>
              </a:ext>
            </a:extLst>
          </p:cNvPr>
          <p:cNvSpPr/>
          <p:nvPr/>
        </p:nvSpPr>
        <p:spPr>
          <a:xfrm>
            <a:off x="60892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1.10. Contesti educativi aperti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="" xmlns:a16="http://schemas.microsoft.com/office/drawing/2014/main" id="{2CDC0277-B333-4F3B-8F4E-B6A885E8465B}"/>
              </a:ext>
            </a:extLst>
          </p:cNvPr>
          <p:cNvSpPr/>
          <p:nvPr/>
        </p:nvSpPr>
        <p:spPr>
          <a:xfrm>
            <a:off x="65190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Partecipa-zione dei giovani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="" xmlns:a16="http://schemas.microsoft.com/office/drawing/2014/main" id="{E7E1F637-A34C-44E9-835A-663BAD3B1BCC}"/>
              </a:ext>
            </a:extLst>
          </p:cNvPr>
          <p:cNvSpPr/>
          <p:nvPr/>
        </p:nvSpPr>
        <p:spPr>
          <a:xfrm>
            <a:off x="47996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1.7.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Merito giovanile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="" xmlns:a16="http://schemas.microsoft.com/office/drawing/2014/main" id="{D09DA6DC-9711-4A9D-B998-8C9CBAC672A8}"/>
              </a:ext>
            </a:extLst>
          </p:cNvPr>
          <p:cNvSpPr/>
          <p:nvPr/>
        </p:nvSpPr>
        <p:spPr>
          <a:xfrm>
            <a:off x="69489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Acquisizione di dati</a:t>
            </a:r>
          </a:p>
        </p:txBody>
      </p:sp>
      <p:sp>
        <p:nvSpPr>
          <p:cNvPr id="55" name="Rettangolo 54">
            <a:extLst>
              <a:ext uri="{FF2B5EF4-FFF2-40B4-BE49-F238E27FC236}">
                <a16:creationId xmlns="" xmlns:a16="http://schemas.microsoft.com/office/drawing/2014/main" id="{C79ACB2A-0482-445E-B013-AFEEAED11EFD}"/>
              </a:ext>
            </a:extLst>
          </p:cNvPr>
          <p:cNvSpPr/>
          <p:nvPr/>
        </p:nvSpPr>
        <p:spPr>
          <a:xfrm>
            <a:off x="73788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2.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Cultura del rispetto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="" xmlns:a16="http://schemas.microsoft.com/office/drawing/2014/main" id="{A218B823-D0EF-4264-966D-CB8955A2C413}"/>
              </a:ext>
            </a:extLst>
          </p:cNvPr>
          <p:cNvSpPr/>
          <p:nvPr/>
        </p:nvSpPr>
        <p:spPr>
          <a:xfrm>
            <a:off x="78086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3.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Informa-zione e prevenzione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="" xmlns:a16="http://schemas.microsoft.com/office/drawing/2014/main" id="{6D28BEC7-8039-4D7E-B52A-6C03747482C4}"/>
              </a:ext>
            </a:extLst>
          </p:cNvPr>
          <p:cNvSpPr/>
          <p:nvPr/>
        </p:nvSpPr>
        <p:spPr>
          <a:xfrm>
            <a:off x="82385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Formazione degli operatori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="" xmlns:a16="http://schemas.microsoft.com/office/drawing/2014/main" id="{AB777535-B2D8-4E03-A189-3C85986DB3A3}"/>
              </a:ext>
            </a:extLst>
          </p:cNvPr>
          <p:cNvSpPr/>
          <p:nvPr/>
        </p:nvSpPr>
        <p:spPr>
          <a:xfrm>
            <a:off x="8668406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5.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Denuncia e assistenza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="" xmlns:a16="http://schemas.microsoft.com/office/drawing/2014/main" id="{6DC9E759-B5C1-4719-9E3D-E8839EFB0C48}"/>
              </a:ext>
            </a:extLst>
          </p:cNvPr>
          <p:cNvSpPr/>
          <p:nvPr/>
        </p:nvSpPr>
        <p:spPr>
          <a:xfrm>
            <a:off x="2228850" y="1748360"/>
            <a:ext cx="4720111" cy="4821301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="" xmlns:a16="http://schemas.microsoft.com/office/drawing/2014/main" id="{313C04EB-B6C7-4C51-8A33-27D7D3C5F862}"/>
              </a:ext>
            </a:extLst>
          </p:cNvPr>
          <p:cNvSpPr txBox="1"/>
          <p:nvPr/>
        </p:nvSpPr>
        <p:spPr>
          <a:xfrm>
            <a:off x="2220474" y="240258"/>
            <a:ext cx="472848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GIOVANI</a:t>
            </a:r>
          </a:p>
        </p:txBody>
      </p:sp>
      <p:sp>
        <p:nvSpPr>
          <p:cNvPr id="84" name="CasellaDiTesto 83">
            <a:extLst>
              <a:ext uri="{FF2B5EF4-FFF2-40B4-BE49-F238E27FC236}">
                <a16:creationId xmlns="" xmlns:a16="http://schemas.microsoft.com/office/drawing/2014/main" id="{8D1F2569-3C3C-4B9D-AB5A-68073C11A6A1}"/>
              </a:ext>
            </a:extLst>
          </p:cNvPr>
          <p:cNvSpPr txBox="1"/>
          <p:nvPr/>
        </p:nvSpPr>
        <p:spPr>
          <a:xfrm>
            <a:off x="6948962" y="240258"/>
            <a:ext cx="214930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PARI OPPORTUNITÀ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="" xmlns:a16="http://schemas.microsoft.com/office/drawing/2014/main" id="{CA443960-D734-4B27-9021-6BC0F40B9BD6}"/>
              </a:ext>
            </a:extLst>
          </p:cNvPr>
          <p:cNvSpPr/>
          <p:nvPr/>
        </p:nvSpPr>
        <p:spPr>
          <a:xfrm>
            <a:off x="6948961" y="1746758"/>
            <a:ext cx="2149313" cy="4821301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="" xmlns:a16="http://schemas.microsoft.com/office/drawing/2014/main" id="{9F36CC09-CCF2-4C19-9B1A-6BB53074BF60}"/>
              </a:ext>
            </a:extLst>
          </p:cNvPr>
          <p:cNvSpPr/>
          <p:nvPr/>
        </p:nvSpPr>
        <p:spPr>
          <a:xfrm>
            <a:off x="46175" y="1475563"/>
            <a:ext cx="17470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it-IT" sz="1100" dirty="0">
                <a:solidFill>
                  <a:srgbClr val="000000"/>
                </a:solidFill>
                <a:latin typeface="Calibri" panose="020F0502020204030204" pitchFamily="34" charset="0"/>
              </a:rPr>
              <a:t>3. Formazione e ricerca applicata</a:t>
            </a:r>
          </a:p>
        </p:txBody>
      </p:sp>
      <p:cxnSp>
        <p:nvCxnSpPr>
          <p:cNvPr id="26" name="Connettore a gomito 25">
            <a:extLst>
              <a:ext uri="{FF2B5EF4-FFF2-40B4-BE49-F238E27FC236}">
                <a16:creationId xmlns="" xmlns:a16="http://schemas.microsoft.com/office/drawing/2014/main" id="{758A2876-615E-4707-B859-8BF38B95F634}"/>
              </a:ext>
            </a:extLst>
          </p:cNvPr>
          <p:cNvCxnSpPr>
            <a:cxnSpLocks/>
            <a:stCxn id="29" idx="3"/>
            <a:endCxn id="50" idx="2"/>
          </p:cNvCxnSpPr>
          <p:nvPr/>
        </p:nvCxnSpPr>
        <p:spPr>
          <a:xfrm flipV="1">
            <a:off x="2238909" y="1748361"/>
            <a:ext cx="2776740" cy="239910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a gomito 31">
            <a:extLst>
              <a:ext uri="{FF2B5EF4-FFF2-40B4-BE49-F238E27FC236}">
                <a16:creationId xmlns="" xmlns:a16="http://schemas.microsoft.com/office/drawing/2014/main" id="{6A01F50F-1CC4-450D-91DF-A1D17D208F33}"/>
              </a:ext>
            </a:extLst>
          </p:cNvPr>
          <p:cNvCxnSpPr>
            <a:cxnSpLocks/>
            <a:stCxn id="30" idx="3"/>
            <a:endCxn id="46" idx="2"/>
          </p:cNvCxnSpPr>
          <p:nvPr/>
        </p:nvCxnSpPr>
        <p:spPr>
          <a:xfrm flipV="1">
            <a:off x="2238909" y="1748360"/>
            <a:ext cx="3636465" cy="3167524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a gomito 43">
            <a:extLst>
              <a:ext uri="{FF2B5EF4-FFF2-40B4-BE49-F238E27FC236}">
                <a16:creationId xmlns="" xmlns:a16="http://schemas.microsoft.com/office/drawing/2014/main" id="{742D01BE-DB13-429D-833F-BBC7FC3F96E0}"/>
              </a:ext>
            </a:extLst>
          </p:cNvPr>
          <p:cNvCxnSpPr>
            <a:cxnSpLocks/>
            <a:stCxn id="34" idx="3"/>
            <a:endCxn id="58" idx="2"/>
          </p:cNvCxnSpPr>
          <p:nvPr/>
        </p:nvCxnSpPr>
        <p:spPr>
          <a:xfrm flipV="1">
            <a:off x="2238909" y="1748361"/>
            <a:ext cx="5785778" cy="409938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o a tutto sesto 47">
            <a:extLst>
              <a:ext uri="{FF2B5EF4-FFF2-40B4-BE49-F238E27FC236}">
                <a16:creationId xmlns="" xmlns:a16="http://schemas.microsoft.com/office/drawing/2014/main" id="{61137199-70B9-4812-8FC4-BE589AB7C0D5}"/>
              </a:ext>
            </a:extLst>
          </p:cNvPr>
          <p:cNvSpPr/>
          <p:nvPr/>
        </p:nvSpPr>
        <p:spPr>
          <a:xfrm rot="5400000">
            <a:off x="2324649" y="4076463"/>
            <a:ext cx="224530" cy="134543"/>
          </a:xfrm>
          <a:prstGeom prst="blockArc">
            <a:avLst>
              <a:gd name="adj1" fmla="val 10609702"/>
              <a:gd name="adj2" fmla="val 137175"/>
              <a:gd name="adj3" fmla="val 6867"/>
            </a:avLst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cxnSp>
        <p:nvCxnSpPr>
          <p:cNvPr id="51" name="Connettore diritto 50">
            <a:extLst>
              <a:ext uri="{FF2B5EF4-FFF2-40B4-BE49-F238E27FC236}">
                <a16:creationId xmlns="" xmlns:a16="http://schemas.microsoft.com/office/drawing/2014/main" id="{D648766F-3966-49EA-827C-20C504D59604}"/>
              </a:ext>
            </a:extLst>
          </p:cNvPr>
          <p:cNvCxnSpPr>
            <a:cxnSpLocks/>
            <a:stCxn id="31" idx="2"/>
            <a:endCxn id="48" idx="0"/>
          </p:cNvCxnSpPr>
          <p:nvPr/>
        </p:nvCxnSpPr>
        <p:spPr>
          <a:xfrm flipH="1">
            <a:off x="2432515" y="1748360"/>
            <a:ext cx="3959" cy="228953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o a tutto sesto 51">
            <a:extLst>
              <a:ext uri="{FF2B5EF4-FFF2-40B4-BE49-F238E27FC236}">
                <a16:creationId xmlns="" xmlns:a16="http://schemas.microsoft.com/office/drawing/2014/main" id="{CE5360CB-5A28-470A-8E19-E3497F05C2CB}"/>
              </a:ext>
            </a:extLst>
          </p:cNvPr>
          <p:cNvSpPr/>
          <p:nvPr/>
        </p:nvSpPr>
        <p:spPr>
          <a:xfrm rot="5400000">
            <a:off x="2324648" y="4830614"/>
            <a:ext cx="224530" cy="134543"/>
          </a:xfrm>
          <a:prstGeom prst="blockArc">
            <a:avLst>
              <a:gd name="adj1" fmla="val 10609702"/>
              <a:gd name="adj2" fmla="val 137175"/>
              <a:gd name="adj3" fmla="val 6867"/>
            </a:avLst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cxnSp>
        <p:nvCxnSpPr>
          <p:cNvPr id="53" name="Connettore diritto 52">
            <a:extLst>
              <a:ext uri="{FF2B5EF4-FFF2-40B4-BE49-F238E27FC236}">
                <a16:creationId xmlns="" xmlns:a16="http://schemas.microsoft.com/office/drawing/2014/main" id="{2E34496C-149E-4CBF-867E-1954359CCC29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3289192" y="1748360"/>
            <a:ext cx="7007" cy="228953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Arco a tutto sesto 55">
            <a:extLst>
              <a:ext uri="{FF2B5EF4-FFF2-40B4-BE49-F238E27FC236}">
                <a16:creationId xmlns="" xmlns:a16="http://schemas.microsoft.com/office/drawing/2014/main" id="{6616432E-8F93-4D8A-8741-6FD7A5232E36}"/>
              </a:ext>
            </a:extLst>
          </p:cNvPr>
          <p:cNvSpPr/>
          <p:nvPr/>
        </p:nvSpPr>
        <p:spPr>
          <a:xfrm rot="5400000">
            <a:off x="3181796" y="4062197"/>
            <a:ext cx="224530" cy="134543"/>
          </a:xfrm>
          <a:prstGeom prst="blockArc">
            <a:avLst>
              <a:gd name="adj1" fmla="val 10609702"/>
              <a:gd name="adj2" fmla="val 137175"/>
              <a:gd name="adj3" fmla="val 6867"/>
            </a:avLst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7" name="Arco a tutto sesto 56">
            <a:extLst>
              <a:ext uri="{FF2B5EF4-FFF2-40B4-BE49-F238E27FC236}">
                <a16:creationId xmlns="" xmlns:a16="http://schemas.microsoft.com/office/drawing/2014/main" id="{B3BEB5D1-06C4-43A8-AE21-CC0D2D646D6E}"/>
              </a:ext>
            </a:extLst>
          </p:cNvPr>
          <p:cNvSpPr/>
          <p:nvPr/>
        </p:nvSpPr>
        <p:spPr>
          <a:xfrm rot="5400000">
            <a:off x="3181796" y="4839616"/>
            <a:ext cx="224530" cy="134543"/>
          </a:xfrm>
          <a:prstGeom prst="blockArc">
            <a:avLst>
              <a:gd name="adj1" fmla="val 10609702"/>
              <a:gd name="adj2" fmla="val 137175"/>
              <a:gd name="adj3" fmla="val 6867"/>
            </a:avLst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cxnSp>
        <p:nvCxnSpPr>
          <p:cNvPr id="61" name="Connettore a gomito 60">
            <a:extLst>
              <a:ext uri="{FF2B5EF4-FFF2-40B4-BE49-F238E27FC236}">
                <a16:creationId xmlns="" xmlns:a16="http://schemas.microsoft.com/office/drawing/2014/main" id="{1992DBB1-A213-482D-8A7B-9343E810C29A}"/>
              </a:ext>
            </a:extLst>
          </p:cNvPr>
          <p:cNvCxnSpPr>
            <a:cxnSpLocks/>
            <a:stCxn id="34" idx="3"/>
            <a:endCxn id="66" idx="2"/>
          </p:cNvCxnSpPr>
          <p:nvPr/>
        </p:nvCxnSpPr>
        <p:spPr>
          <a:xfrm flipV="1">
            <a:off x="2238910" y="5020765"/>
            <a:ext cx="200924" cy="826982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a gomito 62">
            <a:extLst>
              <a:ext uri="{FF2B5EF4-FFF2-40B4-BE49-F238E27FC236}">
                <a16:creationId xmlns="" xmlns:a16="http://schemas.microsoft.com/office/drawing/2014/main" id="{05983967-8A18-4D48-9182-9E0C5AD687C4}"/>
              </a:ext>
            </a:extLst>
          </p:cNvPr>
          <p:cNvCxnSpPr>
            <a:cxnSpLocks/>
            <a:stCxn id="34" idx="3"/>
            <a:endCxn id="64" idx="2"/>
          </p:cNvCxnSpPr>
          <p:nvPr/>
        </p:nvCxnSpPr>
        <p:spPr>
          <a:xfrm flipV="1">
            <a:off x="2238909" y="5025451"/>
            <a:ext cx="1053787" cy="822296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diritto 67">
            <a:extLst>
              <a:ext uri="{FF2B5EF4-FFF2-40B4-BE49-F238E27FC236}">
                <a16:creationId xmlns="" xmlns:a16="http://schemas.microsoft.com/office/drawing/2014/main" id="{1A78E174-47A0-4352-BDA9-A6BB61FC7279}"/>
              </a:ext>
            </a:extLst>
          </p:cNvPr>
          <p:cNvCxnSpPr>
            <a:cxnSpLocks/>
            <a:stCxn id="56" idx="1"/>
            <a:endCxn id="57" idx="0"/>
          </p:cNvCxnSpPr>
          <p:nvPr/>
        </p:nvCxnSpPr>
        <p:spPr>
          <a:xfrm flipH="1">
            <a:off x="3289663" y="4235437"/>
            <a:ext cx="1226" cy="56560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diritto 70">
            <a:extLst>
              <a:ext uri="{FF2B5EF4-FFF2-40B4-BE49-F238E27FC236}">
                <a16:creationId xmlns="" xmlns:a16="http://schemas.microsoft.com/office/drawing/2014/main" id="{2A54754D-2BDA-4609-B323-760DCB61BF2D}"/>
              </a:ext>
            </a:extLst>
          </p:cNvPr>
          <p:cNvCxnSpPr>
            <a:cxnSpLocks/>
            <a:stCxn id="48" idx="1"/>
            <a:endCxn id="52" idx="0"/>
          </p:cNvCxnSpPr>
          <p:nvPr/>
        </p:nvCxnSpPr>
        <p:spPr>
          <a:xfrm flipH="1">
            <a:off x="2432514" y="4249703"/>
            <a:ext cx="1227" cy="54233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egnaposto numero diapositiva 7">
            <a:extLst>
              <a:ext uri="{FF2B5EF4-FFF2-40B4-BE49-F238E27FC236}">
                <a16:creationId xmlns="" xmlns:a16="http://schemas.microsoft.com/office/drawing/2014/main" id="{1B50011A-2174-43B0-B24B-84943D94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62DD9-9BCB-4B30-BF64-F9D901BEB4A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5667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="" xmlns:a16="http://schemas.microsoft.com/office/drawing/2014/main" id="{5EBE54CB-A1FE-4DF5-ACA0-01D72723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2012"/>
              </p:ext>
            </p:extLst>
          </p:nvPr>
        </p:nvGraphicFramePr>
        <p:xfrm>
          <a:off x="46174" y="1748725"/>
          <a:ext cx="2179234" cy="3932900"/>
        </p:xfrm>
        <a:graphic>
          <a:graphicData uri="http://schemas.openxmlformats.org/drawingml/2006/table">
            <a:tbl>
              <a:tblPr/>
              <a:tblGrid>
                <a:gridCol w="1089617">
                  <a:extLst>
                    <a:ext uri="{9D8B030D-6E8A-4147-A177-3AD203B41FA5}">
                      <a16:colId xmlns="" xmlns:a16="http://schemas.microsoft.com/office/drawing/2014/main" val="1029966341"/>
                    </a:ext>
                  </a:extLst>
                </a:gridCol>
                <a:gridCol w="1089617">
                  <a:extLst>
                    <a:ext uri="{9D8B030D-6E8A-4147-A177-3AD203B41FA5}">
                      <a16:colId xmlns="" xmlns:a16="http://schemas.microsoft.com/office/drawing/2014/main" val="1230120062"/>
                    </a:ext>
                  </a:extLst>
                </a:gridCol>
              </a:tblGrid>
              <a:tr h="336260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strategici DSI 2017-2020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specifici DPP 2019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6896340"/>
                  </a:ext>
                </a:extLst>
              </a:tr>
              <a:tr h="213984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3.4. Internazionalizzazione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3.4. Internazionalizzazione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45323575"/>
                  </a:ext>
                </a:extLst>
              </a:tr>
              <a:tr h="1192196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3.4.a) Incrementare l’internazionalizzazione della didattica e della ricerca, favorendo scambi di docenti e studenti per potenziare le opportunità di confronto culturale, promuovendo l’attrazione di studenti stranieri nella prospettiva dei benefici per la comunità di riferimento e sostenendo progetti in sinergia con centri di ricerca internazionali, per contribuire alla competitività internazionale dei gruppi di ricerca presenti sul territorio, rafforzandone la capacità di attrarre giovani ricercatori stranieri.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3.4.a.1) Valorizzazione della mobilità internazionale, in entrata e in uscita, differenziando le esperienze (anche soggiorni brevi).</a:t>
                      </a:r>
                    </a:p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16931897"/>
                  </a:ext>
                </a:extLst>
              </a:tr>
            </a:tbl>
          </a:graphicData>
        </a:graphic>
      </p:graphicFrame>
      <p:sp>
        <p:nvSpPr>
          <p:cNvPr id="31" name="Rettangolo 30">
            <a:extLst>
              <a:ext uri="{FF2B5EF4-FFF2-40B4-BE49-F238E27FC236}">
                <a16:creationId xmlns="" xmlns:a16="http://schemas.microsoft.com/office/drawing/2014/main" id="{BCEC84D3-BF83-4737-9853-F3E9AC54A64A}"/>
              </a:ext>
            </a:extLst>
          </p:cNvPr>
          <p:cNvSpPr/>
          <p:nvPr/>
        </p:nvSpPr>
        <p:spPr>
          <a:xfrm>
            <a:off x="22204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benessere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="" xmlns:a16="http://schemas.microsoft.com/office/drawing/2014/main" id="{AA70341A-7E7F-48E3-B2CC-7FD2D936BFC4}"/>
              </a:ext>
            </a:extLst>
          </p:cNvPr>
          <p:cNvSpPr/>
          <p:nvPr/>
        </p:nvSpPr>
        <p:spPr>
          <a:xfrm>
            <a:off x="26503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1.2.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coinvolgi-mento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="" xmlns:a16="http://schemas.microsoft.com/office/drawing/2014/main" id="{934E1435-CFAF-43E4-9449-3C8C79A6D807}"/>
              </a:ext>
            </a:extLst>
          </p:cNvPr>
          <p:cNvSpPr/>
          <p:nvPr/>
        </p:nvSpPr>
        <p:spPr>
          <a:xfrm>
            <a:off x="30801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cultura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="" xmlns:a16="http://schemas.microsoft.com/office/drawing/2014/main" id="{9ABDB901-4E5E-4580-B612-54A690FC5BC3}"/>
              </a:ext>
            </a:extLst>
          </p:cNvPr>
          <p:cNvSpPr/>
          <p:nvPr/>
        </p:nvSpPr>
        <p:spPr>
          <a:xfrm>
            <a:off x="39399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1.5.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Volontariato dei giovani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="" xmlns:a16="http://schemas.microsoft.com/office/drawing/2014/main" id="{A4298689-E17B-40A6-8B22-6EA6C4D21AFF}"/>
              </a:ext>
            </a:extLst>
          </p:cNvPr>
          <p:cNvSpPr/>
          <p:nvPr/>
        </p:nvSpPr>
        <p:spPr>
          <a:xfrm>
            <a:off x="35100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Prevenzione del disagio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="" xmlns:a16="http://schemas.microsoft.com/office/drawing/2014/main" id="{7AF00B04-C7D7-46F2-AA3A-0881E06CD272}"/>
              </a:ext>
            </a:extLst>
          </p:cNvPr>
          <p:cNvSpPr/>
          <p:nvPr/>
        </p:nvSpPr>
        <p:spPr>
          <a:xfrm>
            <a:off x="43697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1.6. Iniziative dei giovani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="" xmlns:a16="http://schemas.microsoft.com/office/drawing/2014/main" id="{0576E004-A514-4F4B-BE1F-95DDD29888A8}"/>
              </a:ext>
            </a:extLst>
          </p:cNvPr>
          <p:cNvSpPr/>
          <p:nvPr/>
        </p:nvSpPr>
        <p:spPr>
          <a:xfrm>
            <a:off x="522951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1.8.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Progetti educativi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="" xmlns:a16="http://schemas.microsoft.com/office/drawing/2014/main" id="{7164FFC6-94C4-4D86-9B05-140454493660}"/>
              </a:ext>
            </a:extLst>
          </p:cNvPr>
          <p:cNvSpPr/>
          <p:nvPr/>
        </p:nvSpPr>
        <p:spPr>
          <a:xfrm>
            <a:off x="56593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1.9.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Azioni di </a:t>
            </a:r>
            <a:r>
              <a:rPr lang="it-IT" sz="800" dirty="0" err="1">
                <a:solidFill>
                  <a:schemeClr val="bg1">
                    <a:lumMod val="75000"/>
                  </a:schemeClr>
                </a:solidFill>
              </a:rPr>
              <a:t>orientamen</a:t>
            </a:r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-to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="" xmlns:a16="http://schemas.microsoft.com/office/drawing/2014/main" id="{13A50145-F9EF-4475-AEAF-47C6C929174C}"/>
              </a:ext>
            </a:extLst>
          </p:cNvPr>
          <p:cNvSpPr/>
          <p:nvPr/>
        </p:nvSpPr>
        <p:spPr>
          <a:xfrm>
            <a:off x="60892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1.10. Contesti educativi aperti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="" xmlns:a16="http://schemas.microsoft.com/office/drawing/2014/main" id="{2CDC0277-B333-4F3B-8F4E-B6A885E8465B}"/>
              </a:ext>
            </a:extLst>
          </p:cNvPr>
          <p:cNvSpPr/>
          <p:nvPr/>
        </p:nvSpPr>
        <p:spPr>
          <a:xfrm>
            <a:off x="65190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Partecipa-zione dei giovani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="" xmlns:a16="http://schemas.microsoft.com/office/drawing/2014/main" id="{E7E1F637-A34C-44E9-835A-663BAD3B1BCC}"/>
              </a:ext>
            </a:extLst>
          </p:cNvPr>
          <p:cNvSpPr/>
          <p:nvPr/>
        </p:nvSpPr>
        <p:spPr>
          <a:xfrm>
            <a:off x="47996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1.7.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Merito giovanile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="" xmlns:a16="http://schemas.microsoft.com/office/drawing/2014/main" id="{D09DA6DC-9711-4A9D-B998-8C9CBAC672A8}"/>
              </a:ext>
            </a:extLst>
          </p:cNvPr>
          <p:cNvSpPr/>
          <p:nvPr/>
        </p:nvSpPr>
        <p:spPr>
          <a:xfrm>
            <a:off x="69489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Acquisizione di dati</a:t>
            </a:r>
          </a:p>
        </p:txBody>
      </p:sp>
      <p:sp>
        <p:nvSpPr>
          <p:cNvPr id="55" name="Rettangolo 54">
            <a:extLst>
              <a:ext uri="{FF2B5EF4-FFF2-40B4-BE49-F238E27FC236}">
                <a16:creationId xmlns="" xmlns:a16="http://schemas.microsoft.com/office/drawing/2014/main" id="{C79ACB2A-0482-445E-B013-AFEEAED11EFD}"/>
              </a:ext>
            </a:extLst>
          </p:cNvPr>
          <p:cNvSpPr/>
          <p:nvPr/>
        </p:nvSpPr>
        <p:spPr>
          <a:xfrm>
            <a:off x="73788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2.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Cultura del rispetto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="" xmlns:a16="http://schemas.microsoft.com/office/drawing/2014/main" id="{A218B823-D0EF-4264-966D-CB8955A2C413}"/>
              </a:ext>
            </a:extLst>
          </p:cNvPr>
          <p:cNvSpPr/>
          <p:nvPr/>
        </p:nvSpPr>
        <p:spPr>
          <a:xfrm>
            <a:off x="78086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Informa-zione e prevenzione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="" xmlns:a16="http://schemas.microsoft.com/office/drawing/2014/main" id="{6D28BEC7-8039-4D7E-B52A-6C03747482C4}"/>
              </a:ext>
            </a:extLst>
          </p:cNvPr>
          <p:cNvSpPr/>
          <p:nvPr/>
        </p:nvSpPr>
        <p:spPr>
          <a:xfrm>
            <a:off x="82385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Formazione degli operatori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="" xmlns:a16="http://schemas.microsoft.com/office/drawing/2014/main" id="{AB777535-B2D8-4E03-A189-3C85986DB3A3}"/>
              </a:ext>
            </a:extLst>
          </p:cNvPr>
          <p:cNvSpPr/>
          <p:nvPr/>
        </p:nvSpPr>
        <p:spPr>
          <a:xfrm>
            <a:off x="8668406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5.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Denuncia e assistenza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="" xmlns:a16="http://schemas.microsoft.com/office/drawing/2014/main" id="{6DC9E759-B5C1-4719-9E3D-E8839EFB0C48}"/>
              </a:ext>
            </a:extLst>
          </p:cNvPr>
          <p:cNvSpPr/>
          <p:nvPr/>
        </p:nvSpPr>
        <p:spPr>
          <a:xfrm>
            <a:off x="2228850" y="1748361"/>
            <a:ext cx="4720111" cy="2836244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="" xmlns:a16="http://schemas.microsoft.com/office/drawing/2014/main" id="{313C04EB-B6C7-4C51-8A33-27D7D3C5F862}"/>
              </a:ext>
            </a:extLst>
          </p:cNvPr>
          <p:cNvSpPr txBox="1"/>
          <p:nvPr/>
        </p:nvSpPr>
        <p:spPr>
          <a:xfrm>
            <a:off x="2220474" y="240258"/>
            <a:ext cx="472848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GIOVANI</a:t>
            </a:r>
          </a:p>
        </p:txBody>
      </p:sp>
      <p:sp>
        <p:nvSpPr>
          <p:cNvPr id="84" name="CasellaDiTesto 83">
            <a:extLst>
              <a:ext uri="{FF2B5EF4-FFF2-40B4-BE49-F238E27FC236}">
                <a16:creationId xmlns="" xmlns:a16="http://schemas.microsoft.com/office/drawing/2014/main" id="{8D1F2569-3C3C-4B9D-AB5A-68073C11A6A1}"/>
              </a:ext>
            </a:extLst>
          </p:cNvPr>
          <p:cNvSpPr txBox="1"/>
          <p:nvPr/>
        </p:nvSpPr>
        <p:spPr>
          <a:xfrm>
            <a:off x="6948962" y="240258"/>
            <a:ext cx="214930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PARI OPPORTUNITÀ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="" xmlns:a16="http://schemas.microsoft.com/office/drawing/2014/main" id="{CA443960-D734-4B27-9021-6BC0F40B9BD6}"/>
              </a:ext>
            </a:extLst>
          </p:cNvPr>
          <p:cNvSpPr/>
          <p:nvPr/>
        </p:nvSpPr>
        <p:spPr>
          <a:xfrm>
            <a:off x="6948956" y="1744383"/>
            <a:ext cx="2149313" cy="2836245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="" xmlns:a16="http://schemas.microsoft.com/office/drawing/2014/main" id="{9F36CC09-CCF2-4C19-9B1A-6BB53074BF60}"/>
              </a:ext>
            </a:extLst>
          </p:cNvPr>
          <p:cNvSpPr/>
          <p:nvPr/>
        </p:nvSpPr>
        <p:spPr>
          <a:xfrm>
            <a:off x="46175" y="1475563"/>
            <a:ext cx="17470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it-IT" sz="1100" dirty="0">
                <a:solidFill>
                  <a:srgbClr val="000000"/>
                </a:solidFill>
                <a:latin typeface="Calibri" panose="020F0502020204030204" pitchFamily="34" charset="0"/>
              </a:rPr>
              <a:t>3. Formazione e ricerca applicata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="" xmlns:a16="http://schemas.microsoft.com/office/drawing/2014/main" id="{2F4BB1C0-B841-4C75-9143-E6B53A2B1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62DD9-9BCB-4B30-BF64-F9D901BEB4A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7383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="" xmlns:a16="http://schemas.microsoft.com/office/drawing/2014/main" id="{59464FD0-C22C-4E52-B98C-70FDA9EFA696}"/>
              </a:ext>
            </a:extLst>
          </p:cNvPr>
          <p:cNvSpPr/>
          <p:nvPr/>
        </p:nvSpPr>
        <p:spPr>
          <a:xfrm>
            <a:off x="2211909" y="2758177"/>
            <a:ext cx="27000" cy="3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="" xmlns:a16="http://schemas.microsoft.com/office/drawing/2014/main" id="{5EBE54CB-A1FE-4DF5-ACA0-01D72723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405479"/>
              </p:ext>
            </p:extLst>
          </p:nvPr>
        </p:nvGraphicFramePr>
        <p:xfrm>
          <a:off x="46174" y="1748725"/>
          <a:ext cx="2179234" cy="5181600"/>
        </p:xfrm>
        <a:graphic>
          <a:graphicData uri="http://schemas.openxmlformats.org/drawingml/2006/table">
            <a:tbl>
              <a:tblPr/>
              <a:tblGrid>
                <a:gridCol w="1089617">
                  <a:extLst>
                    <a:ext uri="{9D8B030D-6E8A-4147-A177-3AD203B41FA5}">
                      <a16:colId xmlns="" xmlns:a16="http://schemas.microsoft.com/office/drawing/2014/main" val="1029966341"/>
                    </a:ext>
                  </a:extLst>
                </a:gridCol>
                <a:gridCol w="1089617">
                  <a:extLst>
                    <a:ext uri="{9D8B030D-6E8A-4147-A177-3AD203B41FA5}">
                      <a16:colId xmlns="" xmlns:a16="http://schemas.microsoft.com/office/drawing/2014/main" val="1230120062"/>
                    </a:ext>
                  </a:extLst>
                </a:gridCol>
              </a:tblGrid>
              <a:tr h="259082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strategici DSI 2017-2020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Obiettivi specifici DPP 2019</a:t>
                      </a:r>
                    </a:p>
                  </a:txBody>
                  <a:tcPr marL="34290" marR="3429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6896340"/>
                  </a:ext>
                </a:extLst>
              </a:tr>
              <a:tr h="164870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3.5. Innovazione e Ricerca 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3.5. Innovazione e Ricerca 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45323575"/>
                  </a:ext>
                </a:extLst>
              </a:tr>
              <a:tr h="824351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3.5.a) Sostenere progetti che valorizzino il talento e le idee dei giovani nella ricerca, con percorsi di crescita a livello scientifico, accademico e professionale nelle diverse forme , anche per favorire il ricambio generazionale.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3.5.a.1) Progetti di sostegno a posizioni di dottorandi, ricercatori e assegnisti nel campo della ricerca.</a:t>
                      </a:r>
                    </a:p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16931897"/>
                  </a:ext>
                </a:extLst>
              </a:tr>
              <a:tr h="730140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3.5.b) Stimolare la produzione scientifica di eccellenza dei migliori progetti e gruppi di ricerca del territorio, anche per contribuire all’attrattività stessa del territorio.</a:t>
                      </a:r>
                    </a:p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3.5.b.1) Supporto a progetti di ricerca nel quadro di una strategia concertata con </a:t>
                      </a:r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UniMORE</a:t>
                      </a:r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con attenzione allo sviluppo economico e produttivo del territorio.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38117283"/>
                  </a:ext>
                </a:extLst>
              </a:tr>
              <a:tr h="824351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3.5.c) Favorire il dialogo tra mondo della ricerca e mondo delle imprese, anche sostenendo progetti di ricerca con  forti ricadute applicative e allargando le conoscenze sulle potenzialità applicative delle tecnologie.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3.5.c.1) Supporto a progetti di ricerca orientati a forti ricadute applicative.</a:t>
                      </a:r>
                    </a:p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56961763"/>
                  </a:ext>
                </a:extLst>
              </a:tr>
              <a:tr h="415263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3.5.d) Stimolare progettualità nella ricerca multi- e inter-disciplinare.</a:t>
                      </a: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3.5.d.1) Supporto a progetti di ricerca multi e inter disciplinari.</a:t>
                      </a:r>
                    </a:p>
                    <a:p>
                      <a:pPr algn="l" fontAlgn="t"/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" marR="3429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69840875"/>
                  </a:ext>
                </a:extLst>
              </a:tr>
            </a:tbl>
          </a:graphicData>
        </a:graphic>
      </p:graphicFrame>
      <p:sp>
        <p:nvSpPr>
          <p:cNvPr id="31" name="Rettangolo 30">
            <a:extLst>
              <a:ext uri="{FF2B5EF4-FFF2-40B4-BE49-F238E27FC236}">
                <a16:creationId xmlns="" xmlns:a16="http://schemas.microsoft.com/office/drawing/2014/main" id="{BCEC84D3-BF83-4737-9853-F3E9AC54A64A}"/>
              </a:ext>
            </a:extLst>
          </p:cNvPr>
          <p:cNvSpPr/>
          <p:nvPr/>
        </p:nvSpPr>
        <p:spPr>
          <a:xfrm>
            <a:off x="22204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benessere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="" xmlns:a16="http://schemas.microsoft.com/office/drawing/2014/main" id="{AA70341A-7E7F-48E3-B2CC-7FD2D936BFC4}"/>
              </a:ext>
            </a:extLst>
          </p:cNvPr>
          <p:cNvSpPr/>
          <p:nvPr/>
        </p:nvSpPr>
        <p:spPr>
          <a:xfrm>
            <a:off x="26503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1.2.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coinvolgi-mento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="" xmlns:a16="http://schemas.microsoft.com/office/drawing/2014/main" id="{934E1435-CFAF-43E4-9449-3C8C79A6D807}"/>
              </a:ext>
            </a:extLst>
          </p:cNvPr>
          <p:cNvSpPr/>
          <p:nvPr/>
        </p:nvSpPr>
        <p:spPr>
          <a:xfrm>
            <a:off x="30801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Infanzia e cultura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="" xmlns:a16="http://schemas.microsoft.com/office/drawing/2014/main" id="{9ABDB901-4E5E-4580-B612-54A690FC5BC3}"/>
              </a:ext>
            </a:extLst>
          </p:cNvPr>
          <p:cNvSpPr/>
          <p:nvPr/>
        </p:nvSpPr>
        <p:spPr>
          <a:xfrm>
            <a:off x="39399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1.5.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Volontariato dei giovani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="" xmlns:a16="http://schemas.microsoft.com/office/drawing/2014/main" id="{A4298689-E17B-40A6-8B22-6EA6C4D21AFF}"/>
              </a:ext>
            </a:extLst>
          </p:cNvPr>
          <p:cNvSpPr/>
          <p:nvPr/>
        </p:nvSpPr>
        <p:spPr>
          <a:xfrm>
            <a:off x="35100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Prevenzione del disagio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="" xmlns:a16="http://schemas.microsoft.com/office/drawing/2014/main" id="{7AF00B04-C7D7-46F2-AA3A-0881E06CD272}"/>
              </a:ext>
            </a:extLst>
          </p:cNvPr>
          <p:cNvSpPr/>
          <p:nvPr/>
        </p:nvSpPr>
        <p:spPr>
          <a:xfrm>
            <a:off x="43697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1.6. Iniziative dei giovani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="" xmlns:a16="http://schemas.microsoft.com/office/drawing/2014/main" id="{0576E004-A514-4F4B-BE1F-95DDD29888A8}"/>
              </a:ext>
            </a:extLst>
          </p:cNvPr>
          <p:cNvSpPr/>
          <p:nvPr/>
        </p:nvSpPr>
        <p:spPr>
          <a:xfrm>
            <a:off x="522951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1.8.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Progetti educativi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="" xmlns:a16="http://schemas.microsoft.com/office/drawing/2014/main" id="{7164FFC6-94C4-4D86-9B05-140454493660}"/>
              </a:ext>
            </a:extLst>
          </p:cNvPr>
          <p:cNvSpPr/>
          <p:nvPr/>
        </p:nvSpPr>
        <p:spPr>
          <a:xfrm>
            <a:off x="565937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1.9.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Azioni di </a:t>
            </a:r>
            <a:r>
              <a:rPr lang="it-IT" sz="800" dirty="0" err="1">
                <a:solidFill>
                  <a:schemeClr val="bg1">
                    <a:lumMod val="75000"/>
                  </a:schemeClr>
                </a:solidFill>
              </a:rPr>
              <a:t>orientamen</a:t>
            </a:r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-to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="" xmlns:a16="http://schemas.microsoft.com/office/drawing/2014/main" id="{13A50145-F9EF-4475-AEAF-47C6C929174C}"/>
              </a:ext>
            </a:extLst>
          </p:cNvPr>
          <p:cNvSpPr/>
          <p:nvPr/>
        </p:nvSpPr>
        <p:spPr>
          <a:xfrm>
            <a:off x="608923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1.10. Contesti educativi aperti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="" xmlns:a16="http://schemas.microsoft.com/office/drawing/2014/main" id="{2CDC0277-B333-4F3B-8F4E-B6A885E8465B}"/>
              </a:ext>
            </a:extLst>
          </p:cNvPr>
          <p:cNvSpPr/>
          <p:nvPr/>
        </p:nvSpPr>
        <p:spPr>
          <a:xfrm>
            <a:off x="651909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1.11.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Partecipa-zione dei giovani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="" xmlns:a16="http://schemas.microsoft.com/office/drawing/2014/main" id="{E7E1F637-A34C-44E9-835A-663BAD3B1BCC}"/>
              </a:ext>
            </a:extLst>
          </p:cNvPr>
          <p:cNvSpPr/>
          <p:nvPr/>
        </p:nvSpPr>
        <p:spPr>
          <a:xfrm>
            <a:off x="47996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1.7.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Merito giovanile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="" xmlns:a16="http://schemas.microsoft.com/office/drawing/2014/main" id="{D09DA6DC-9711-4A9D-B998-8C9CBAC672A8}"/>
              </a:ext>
            </a:extLst>
          </p:cNvPr>
          <p:cNvSpPr/>
          <p:nvPr/>
        </p:nvSpPr>
        <p:spPr>
          <a:xfrm>
            <a:off x="6948962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1.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Acquisizione di dati</a:t>
            </a:r>
          </a:p>
        </p:txBody>
      </p:sp>
      <p:sp>
        <p:nvSpPr>
          <p:cNvPr id="55" name="Rettangolo 54">
            <a:extLst>
              <a:ext uri="{FF2B5EF4-FFF2-40B4-BE49-F238E27FC236}">
                <a16:creationId xmlns="" xmlns:a16="http://schemas.microsoft.com/office/drawing/2014/main" id="{C79ACB2A-0482-445E-B013-AFEEAED11EFD}"/>
              </a:ext>
            </a:extLst>
          </p:cNvPr>
          <p:cNvSpPr/>
          <p:nvPr/>
        </p:nvSpPr>
        <p:spPr>
          <a:xfrm>
            <a:off x="7378824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2.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Cultura del rispetto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="" xmlns:a16="http://schemas.microsoft.com/office/drawing/2014/main" id="{A218B823-D0EF-4264-966D-CB8955A2C413}"/>
              </a:ext>
            </a:extLst>
          </p:cNvPr>
          <p:cNvSpPr/>
          <p:nvPr/>
        </p:nvSpPr>
        <p:spPr>
          <a:xfrm>
            <a:off x="7808687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3.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Informa-zione e prevenzione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="" xmlns:a16="http://schemas.microsoft.com/office/drawing/2014/main" id="{6D28BEC7-8039-4D7E-B52A-6C03747482C4}"/>
              </a:ext>
            </a:extLst>
          </p:cNvPr>
          <p:cNvSpPr/>
          <p:nvPr/>
        </p:nvSpPr>
        <p:spPr>
          <a:xfrm>
            <a:off x="8238549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4.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Formazione degli operatori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="" xmlns:a16="http://schemas.microsoft.com/office/drawing/2014/main" id="{AB777535-B2D8-4E03-A189-3C85986DB3A3}"/>
              </a:ext>
            </a:extLst>
          </p:cNvPr>
          <p:cNvSpPr/>
          <p:nvPr/>
        </p:nvSpPr>
        <p:spPr>
          <a:xfrm>
            <a:off x="8668406" y="502098"/>
            <a:ext cx="432000" cy="1246263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5. </a:t>
            </a:r>
          </a:p>
          <a:p>
            <a:pPr algn="ctr"/>
            <a:r>
              <a:rPr lang="it-IT" sz="800" dirty="0">
                <a:solidFill>
                  <a:schemeClr val="bg1">
                    <a:lumMod val="75000"/>
                  </a:schemeClr>
                </a:solidFill>
              </a:rPr>
              <a:t>Denuncia e assistenza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="" xmlns:a16="http://schemas.microsoft.com/office/drawing/2014/main" id="{6DC9E759-B5C1-4719-9E3D-E8839EFB0C48}"/>
              </a:ext>
            </a:extLst>
          </p:cNvPr>
          <p:cNvSpPr/>
          <p:nvPr/>
        </p:nvSpPr>
        <p:spPr>
          <a:xfrm>
            <a:off x="2228850" y="1748361"/>
            <a:ext cx="4720111" cy="4074551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="" xmlns:a16="http://schemas.microsoft.com/office/drawing/2014/main" id="{313C04EB-B6C7-4C51-8A33-27D7D3C5F862}"/>
              </a:ext>
            </a:extLst>
          </p:cNvPr>
          <p:cNvSpPr txBox="1"/>
          <p:nvPr/>
        </p:nvSpPr>
        <p:spPr>
          <a:xfrm>
            <a:off x="2220474" y="240258"/>
            <a:ext cx="472848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GIOVANI</a:t>
            </a:r>
          </a:p>
        </p:txBody>
      </p:sp>
      <p:sp>
        <p:nvSpPr>
          <p:cNvPr id="84" name="CasellaDiTesto 83">
            <a:extLst>
              <a:ext uri="{FF2B5EF4-FFF2-40B4-BE49-F238E27FC236}">
                <a16:creationId xmlns="" xmlns:a16="http://schemas.microsoft.com/office/drawing/2014/main" id="{8D1F2569-3C3C-4B9D-AB5A-68073C11A6A1}"/>
              </a:ext>
            </a:extLst>
          </p:cNvPr>
          <p:cNvSpPr txBox="1"/>
          <p:nvPr/>
        </p:nvSpPr>
        <p:spPr>
          <a:xfrm>
            <a:off x="6948962" y="240258"/>
            <a:ext cx="2149307" cy="26161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accent1"/>
                </a:solidFill>
              </a:rPr>
              <a:t>PARI OPPORTUNITÀ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="" xmlns:a16="http://schemas.microsoft.com/office/drawing/2014/main" id="{CA443960-D734-4B27-9021-6BC0F40B9BD6}"/>
              </a:ext>
            </a:extLst>
          </p:cNvPr>
          <p:cNvSpPr/>
          <p:nvPr/>
        </p:nvSpPr>
        <p:spPr>
          <a:xfrm>
            <a:off x="6948956" y="1744382"/>
            <a:ext cx="2149313" cy="4074551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="" xmlns:a16="http://schemas.microsoft.com/office/drawing/2014/main" id="{9F36CC09-CCF2-4C19-9B1A-6BB53074BF60}"/>
              </a:ext>
            </a:extLst>
          </p:cNvPr>
          <p:cNvSpPr/>
          <p:nvPr/>
        </p:nvSpPr>
        <p:spPr>
          <a:xfrm>
            <a:off x="46175" y="1475563"/>
            <a:ext cx="17470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it-IT" sz="1100" dirty="0">
                <a:solidFill>
                  <a:srgbClr val="000000"/>
                </a:solidFill>
                <a:latin typeface="Calibri" panose="020F0502020204030204" pitchFamily="34" charset="0"/>
              </a:rPr>
              <a:t>3. Formazione e ricerca applicata</a:t>
            </a:r>
          </a:p>
        </p:txBody>
      </p:sp>
      <p:cxnSp>
        <p:nvCxnSpPr>
          <p:cNvPr id="26" name="Connettore a gomito 25">
            <a:extLst>
              <a:ext uri="{FF2B5EF4-FFF2-40B4-BE49-F238E27FC236}">
                <a16:creationId xmlns="" xmlns:a16="http://schemas.microsoft.com/office/drawing/2014/main" id="{53516829-5FB7-4661-90D7-488AD16A6344}"/>
              </a:ext>
            </a:extLst>
          </p:cNvPr>
          <p:cNvCxnSpPr>
            <a:cxnSpLocks/>
            <a:stCxn id="27" idx="3"/>
            <a:endCxn id="50" idx="2"/>
          </p:cNvCxnSpPr>
          <p:nvPr/>
        </p:nvCxnSpPr>
        <p:spPr>
          <a:xfrm flipV="1">
            <a:off x="2238909" y="1748361"/>
            <a:ext cx="2776740" cy="102781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a gomito 32">
            <a:extLst>
              <a:ext uri="{FF2B5EF4-FFF2-40B4-BE49-F238E27FC236}">
                <a16:creationId xmlns="" xmlns:a16="http://schemas.microsoft.com/office/drawing/2014/main" id="{2157A118-CF53-40CF-87DE-8C64B76B4347}"/>
              </a:ext>
            </a:extLst>
          </p:cNvPr>
          <p:cNvCxnSpPr>
            <a:cxnSpLocks/>
            <a:stCxn id="27" idx="3"/>
            <a:endCxn id="43" idx="2"/>
          </p:cNvCxnSpPr>
          <p:nvPr/>
        </p:nvCxnSpPr>
        <p:spPr>
          <a:xfrm flipV="1">
            <a:off x="2238909" y="1748361"/>
            <a:ext cx="3206603" cy="1027817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egnaposto numero diapositiva 7">
            <a:extLst>
              <a:ext uri="{FF2B5EF4-FFF2-40B4-BE49-F238E27FC236}">
                <a16:creationId xmlns="" xmlns:a16="http://schemas.microsoft.com/office/drawing/2014/main" id="{C652B766-1EF7-4E13-AFB2-B41755C3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62DD9-9BCB-4B30-BF64-F9D901BEB4A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86687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1060</Words>
  <Application>Microsoft Office PowerPoint</Application>
  <PresentationFormat>Presentazione su schermo (4:3)</PresentationFormat>
  <Paragraphs>221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Formazione e ricerca scientifica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Formazione e ricerca applicata</dc:title>
  <dc:creator>Cecilia Lazzeretti</dc:creator>
  <cp:lastModifiedBy>Cecilia Lazzeretti</cp:lastModifiedBy>
  <cp:revision>2</cp:revision>
  <dcterms:created xsi:type="dcterms:W3CDTF">2018-11-23T08:48:47Z</dcterms:created>
  <dcterms:modified xsi:type="dcterms:W3CDTF">2018-11-23T09:33:17Z</dcterms:modified>
</cp:coreProperties>
</file>