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3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8BDCC74-F3D4-4867-88F8-5FC85DFC3580}" type="datetimeFigureOut">
              <a:rPr lang="it-IT" smtClean="0"/>
              <a:t>23/11/2018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1815278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8BDCC74-F3D4-4867-88F8-5FC85DFC3580}" type="datetimeFigureOut">
              <a:rPr lang="it-IT" smtClean="0"/>
              <a:t>23/11/2018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345134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8BDCC74-F3D4-4867-88F8-5FC85DFC3580}" type="datetimeFigureOut">
              <a:rPr lang="it-IT" smtClean="0"/>
              <a:t>23/11/2018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137622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8BDCC74-F3D4-4867-88F8-5FC85DFC3580}" type="datetimeFigureOut">
              <a:rPr lang="it-IT" smtClean="0"/>
              <a:t>23/11/2018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56042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8BDCC74-F3D4-4867-88F8-5FC85DFC3580}" type="datetimeFigureOut">
              <a:rPr lang="it-IT" smtClean="0"/>
              <a:t>23/11/2018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62277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8BDCC74-F3D4-4867-88F8-5FC85DFC3580}" type="datetimeFigureOut">
              <a:rPr lang="it-IT" smtClean="0"/>
              <a:t>23/11/2018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1707043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8BDCC74-F3D4-4867-88F8-5FC85DFC3580}" type="datetimeFigureOut">
              <a:rPr lang="it-IT" smtClean="0"/>
              <a:t>23/11/2018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1024687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8BDCC74-F3D4-4867-88F8-5FC85DFC3580}" type="datetimeFigureOut">
              <a:rPr lang="it-IT" smtClean="0"/>
              <a:t>23/11/2018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83821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8BDCC74-F3D4-4867-88F8-5FC85DFC3580}" type="datetimeFigureOut">
              <a:rPr lang="it-IT" smtClean="0"/>
              <a:t>23/11/2018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3477724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8BDCC74-F3D4-4867-88F8-5FC85DFC3580}" type="datetimeFigureOut">
              <a:rPr lang="it-IT" smtClean="0"/>
              <a:t>23/11/2018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4103205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8BDCC74-F3D4-4867-88F8-5FC85DFC3580}" type="datetimeFigureOut">
              <a:rPr lang="it-IT" smtClean="0"/>
              <a:t>23/11/2018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59589-6585-4814-A537-38DD92D393F2}" type="slidenum">
              <a:rPr lang="it-IT" smtClean="0"/>
              <a:t>‹N›</a:t>
            </a:fld>
            <a:endParaRPr lang="it-IT"/>
          </a:p>
        </p:txBody>
      </p:sp>
    </p:spTree>
    <p:extLst>
      <p:ext uri="{BB962C8B-B14F-4D97-AF65-F5344CB8AC3E}">
        <p14:creationId xmlns:p14="http://schemas.microsoft.com/office/powerpoint/2010/main" val="359701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BDCC74-F3D4-4867-88F8-5FC85DFC3580}" type="datetimeFigureOut">
              <a:rPr lang="it-IT" smtClean="0"/>
              <a:t>23/11/2018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659589-6585-4814-A537-38DD92D393F2}" type="slidenum">
              <a:rPr lang="it-IT" smtClean="0"/>
              <a:t>‹N›</a:t>
            </a:fld>
            <a:endParaRPr lang="it-IT"/>
          </a:p>
        </p:txBody>
      </p:sp>
    </p:spTree>
    <p:extLst>
      <p:ext uri="{BB962C8B-B14F-4D97-AF65-F5344CB8AC3E}">
        <p14:creationId xmlns:p14="http://schemas.microsoft.com/office/powerpoint/2010/main" val="3828238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FEF4E260-B79D-41D8-90EB-C84807CD77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8601" y="476779"/>
            <a:ext cx="5409338"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xmlns="" id="{7D8908A8-2943-4F15-B5A2-1A139DE748BB}"/>
              </a:ext>
            </a:extLst>
          </p:cNvPr>
          <p:cNvSpPr>
            <a:spLocks noGrp="1"/>
          </p:cNvSpPr>
          <p:nvPr>
            <p:ph type="title"/>
          </p:nvPr>
        </p:nvSpPr>
        <p:spPr>
          <a:xfrm>
            <a:off x="838662" y="1269256"/>
            <a:ext cx="4467265" cy="3038947"/>
          </a:xfrm>
        </p:spPr>
        <p:txBody>
          <a:bodyPr vert="horz" lIns="91440" tIns="45720" rIns="91440" bIns="45720" rtlCol="0" anchor="b">
            <a:normAutofit fontScale="90000"/>
          </a:bodyPr>
          <a:lstStyle/>
          <a:p>
            <a:pPr algn="r"/>
            <a:r>
              <a:rPr lang="it-IT" sz="5400" kern="1200" dirty="0" smtClean="0">
                <a:solidFill>
                  <a:srgbClr val="FFFFFF"/>
                </a:solidFill>
                <a:latin typeface="+mj-lt"/>
                <a:ea typeface="+mj-ea"/>
                <a:cs typeface="+mj-cs"/>
              </a:rPr>
              <a:t>Attività </a:t>
            </a:r>
            <a:r>
              <a:rPr lang="it-IT" sz="5400" kern="1200" dirty="0">
                <a:solidFill>
                  <a:srgbClr val="FFFFFF"/>
                </a:solidFill>
                <a:latin typeface="+mj-lt"/>
                <a:ea typeface="+mj-ea"/>
                <a:cs typeface="+mj-cs"/>
              </a:rPr>
              <a:t>di rilevante valore sociale</a:t>
            </a:r>
          </a:p>
        </p:txBody>
      </p:sp>
      <p:cxnSp>
        <p:nvCxnSpPr>
          <p:cNvPr id="20" name="Straight Connector 19">
            <a:extLst>
              <a:ext uri="{FF2B5EF4-FFF2-40B4-BE49-F238E27FC236}">
                <a16:creationId xmlns:a16="http://schemas.microsoft.com/office/drawing/2014/main" xmlns="" id="{0686AD50-C6DC-4D98-A467-9AC1F3C2D8D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423160" y="4424906"/>
            <a:ext cx="27432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xmlns="" id="{241208F6-8B1C-4098-9388-150BC8E447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88590" y="476779"/>
            <a:ext cx="2898287"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8876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a:extLst>
              <a:ext uri="{FF2B5EF4-FFF2-40B4-BE49-F238E27FC236}">
                <a16:creationId xmlns:a16="http://schemas.microsoft.com/office/drawing/2014/main" xmlns="" id="{5EBE54CB-A1FE-4DF5-ACA0-01D727233C9B}"/>
              </a:ext>
            </a:extLst>
          </p:cNvPr>
          <p:cNvGraphicFramePr>
            <a:graphicFrameLocks noGrp="1"/>
          </p:cNvGraphicFramePr>
          <p:nvPr>
            <p:extLst>
              <p:ext uri="{D42A27DB-BD31-4B8C-83A1-F6EECF244321}">
                <p14:modId xmlns:p14="http://schemas.microsoft.com/office/powerpoint/2010/main" val="758757038"/>
              </p:ext>
            </p:extLst>
          </p:nvPr>
        </p:nvGraphicFramePr>
        <p:xfrm>
          <a:off x="46174" y="1748727"/>
          <a:ext cx="2179234" cy="4284246"/>
        </p:xfrm>
        <a:graphic>
          <a:graphicData uri="http://schemas.openxmlformats.org/drawingml/2006/table">
            <a:tbl>
              <a:tblPr/>
              <a:tblGrid>
                <a:gridCol w="1089617">
                  <a:extLst>
                    <a:ext uri="{9D8B030D-6E8A-4147-A177-3AD203B41FA5}">
                      <a16:colId xmlns:a16="http://schemas.microsoft.com/office/drawing/2014/main" xmlns="" val="1029966341"/>
                    </a:ext>
                  </a:extLst>
                </a:gridCol>
                <a:gridCol w="1089617">
                  <a:extLst>
                    <a:ext uri="{9D8B030D-6E8A-4147-A177-3AD203B41FA5}">
                      <a16:colId xmlns:a16="http://schemas.microsoft.com/office/drawing/2014/main" xmlns="" val="1230120062"/>
                    </a:ext>
                  </a:extLst>
                </a:gridCol>
              </a:tblGrid>
              <a:tr h="352326">
                <a:tc>
                  <a:txBody>
                    <a:bodyPr/>
                    <a:lstStyle/>
                    <a:p>
                      <a:pPr algn="l" fontAlgn="ctr"/>
                      <a:r>
                        <a:rPr lang="it-IT" sz="800" b="0" i="0" u="none" strike="noStrike">
                          <a:solidFill>
                            <a:srgbClr val="000000"/>
                          </a:solidFill>
                          <a:effectLst/>
                          <a:latin typeface="Calibri" panose="020F0502020204030204" pitchFamily="34" charset="0"/>
                        </a:rPr>
                        <a:t>Obiettivi strategici DSI 2017-2020</a:t>
                      </a:r>
                    </a:p>
                  </a:txBody>
                  <a:tcPr marL="34290" marR="3429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tc>
                  <a:txBody>
                    <a:bodyPr/>
                    <a:lstStyle/>
                    <a:p>
                      <a:pPr algn="l" fontAlgn="ctr"/>
                      <a:r>
                        <a:rPr lang="it-IT" sz="800" b="0" i="0" u="none" strike="noStrike" dirty="0">
                          <a:solidFill>
                            <a:srgbClr val="000000"/>
                          </a:solidFill>
                          <a:effectLst/>
                          <a:latin typeface="Calibri" panose="020F0502020204030204" pitchFamily="34" charset="0"/>
                        </a:rPr>
                        <a:t>Obiettivi specifici DPP 2019</a:t>
                      </a:r>
                    </a:p>
                  </a:txBody>
                  <a:tcPr marL="34290" marR="3429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2066896340"/>
                  </a:ext>
                </a:extLst>
              </a:tr>
              <a:tr h="189022">
                <a:tc>
                  <a:txBody>
                    <a:bodyPr/>
                    <a:lstStyle/>
                    <a:p>
                      <a:pPr algn="l" fontAlgn="t"/>
                      <a:r>
                        <a:rPr lang="it-IT" sz="800" b="1" i="0" u="none" strike="noStrike" dirty="0">
                          <a:solidFill>
                            <a:srgbClr val="4472C4"/>
                          </a:solidFill>
                          <a:effectLst/>
                          <a:latin typeface="Calibri" panose="020F0502020204030204" pitchFamily="34" charset="0"/>
                        </a:rPr>
                        <a:t>2.1. Famiglie e genitorialità</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1" i="0" u="none" strike="noStrike" dirty="0">
                          <a:solidFill>
                            <a:schemeClr val="accent1"/>
                          </a:solidFill>
                          <a:effectLst/>
                          <a:latin typeface="Calibri" panose="020F0502020204030204" pitchFamily="34" charset="0"/>
                        </a:rPr>
                        <a:t>2.1. Famiglie e genitorialità</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545323575"/>
                  </a:ext>
                </a:extLst>
              </a:tr>
              <a:tr h="1332152">
                <a:tc>
                  <a:txBody>
                    <a:bodyPr/>
                    <a:lstStyle/>
                    <a:p>
                      <a:pPr algn="l" fontAlgn="t"/>
                      <a:r>
                        <a:rPr lang="it-IT" sz="800" b="0" i="0" u="none" strike="noStrike" dirty="0">
                          <a:solidFill>
                            <a:srgbClr val="000000"/>
                          </a:solidFill>
                          <a:effectLst/>
                          <a:latin typeface="Calibri" panose="020F0502020204030204" pitchFamily="34" charset="0"/>
                        </a:rPr>
                        <a:t>2.1.a) Azioni che stimolino una suddivisone equa del lavoro di cura all’interno della famiglia, la partecipazione alla vita lavorativa e sociale delle donne in tutte le fasce d’età, la riduzione della conflittualità di coppia e famigliare.</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 </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916931897"/>
                  </a:ext>
                </a:extLst>
              </a:tr>
              <a:tr h="1005544">
                <a:tc rowSpan="2">
                  <a:txBody>
                    <a:bodyPr/>
                    <a:lstStyle/>
                    <a:p>
                      <a:pPr algn="l" fontAlgn="t"/>
                      <a:r>
                        <a:rPr lang="it-IT" sz="800" b="0" i="0" u="none" strike="noStrike" dirty="0">
                          <a:solidFill>
                            <a:srgbClr val="000000"/>
                          </a:solidFill>
                          <a:effectLst/>
                          <a:latin typeface="Calibri" panose="020F0502020204030204" pitchFamily="34" charset="0"/>
                        </a:rPr>
                        <a:t>2.1.b) Azioni di accompagnamento al compito educativo e di cura di entrambi i genitori a partire dalla prima infanzia fino all’adolescenza, con interventi che mettano in circolo le risorse, oltre che pubbliche e del privato sociale, delle stesse famiglie, valorizzando e promuovendo esperienze di comunità familiari e di auto-mutuo aiuto.</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2.1.b.1) Sviluppo di azioni di counselling individuale e famigliare; promozione di azioni di formazione e informazione relative al ruolo genitoriale.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2707933640"/>
                  </a:ext>
                </a:extLst>
              </a:tr>
              <a:tr h="1143131">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2.1.b.2) Sviluppo di azioni di miglioramento dei servizi per la prima infanzia</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07253080"/>
                  </a:ext>
                </a:extLst>
              </a:tr>
            </a:tbl>
          </a:graphicData>
        </a:graphic>
      </p:graphicFrame>
      <p:sp>
        <p:nvSpPr>
          <p:cNvPr id="31" name="Rettangolo 30">
            <a:extLst>
              <a:ext uri="{FF2B5EF4-FFF2-40B4-BE49-F238E27FC236}">
                <a16:creationId xmlns:a16="http://schemas.microsoft.com/office/drawing/2014/main" xmlns="" id="{BCEC84D3-BF83-4737-9853-F3E9AC54A64A}"/>
              </a:ext>
            </a:extLst>
          </p:cNvPr>
          <p:cNvSpPr/>
          <p:nvPr/>
        </p:nvSpPr>
        <p:spPr>
          <a:xfrm>
            <a:off x="2220474"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1.1. </a:t>
            </a:r>
          </a:p>
          <a:p>
            <a:pPr algn="ctr"/>
            <a:r>
              <a:rPr lang="it-IT" sz="800" dirty="0">
                <a:solidFill>
                  <a:schemeClr val="tx1"/>
                </a:solidFill>
              </a:rPr>
              <a:t>Infanzia e benessere</a:t>
            </a:r>
          </a:p>
        </p:txBody>
      </p:sp>
      <p:sp>
        <p:nvSpPr>
          <p:cNvPr id="35" name="Rettangolo 34">
            <a:extLst>
              <a:ext uri="{FF2B5EF4-FFF2-40B4-BE49-F238E27FC236}">
                <a16:creationId xmlns:a16="http://schemas.microsoft.com/office/drawing/2014/main" xmlns="" id="{AA70341A-7E7F-48E3-B2CC-7FD2D936BFC4}"/>
              </a:ext>
            </a:extLst>
          </p:cNvPr>
          <p:cNvSpPr/>
          <p:nvPr/>
        </p:nvSpPr>
        <p:spPr>
          <a:xfrm>
            <a:off x="2650337"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1.2.</a:t>
            </a:r>
          </a:p>
          <a:p>
            <a:pPr algn="ctr"/>
            <a:r>
              <a:rPr lang="it-IT" sz="800" dirty="0">
                <a:solidFill>
                  <a:schemeClr val="tx1"/>
                </a:solidFill>
              </a:rPr>
              <a:t>Infanzia e coinvolgi-mento</a:t>
            </a:r>
          </a:p>
        </p:txBody>
      </p:sp>
      <p:sp>
        <p:nvSpPr>
          <p:cNvPr id="36" name="Rettangolo 35">
            <a:extLst>
              <a:ext uri="{FF2B5EF4-FFF2-40B4-BE49-F238E27FC236}">
                <a16:creationId xmlns:a16="http://schemas.microsoft.com/office/drawing/2014/main" xmlns="" id="{934E1435-CFAF-43E4-9449-3C8C79A6D807}"/>
              </a:ext>
            </a:extLst>
          </p:cNvPr>
          <p:cNvSpPr/>
          <p:nvPr/>
        </p:nvSpPr>
        <p:spPr>
          <a:xfrm>
            <a:off x="30801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1.3.</a:t>
            </a:r>
          </a:p>
          <a:p>
            <a:pPr algn="ctr"/>
            <a:r>
              <a:rPr lang="it-IT" sz="800" dirty="0">
                <a:solidFill>
                  <a:schemeClr val="bg1">
                    <a:lumMod val="75000"/>
                  </a:schemeClr>
                </a:solidFill>
              </a:rPr>
              <a:t>Infanzia e cultura</a:t>
            </a:r>
          </a:p>
        </p:txBody>
      </p:sp>
      <p:sp>
        <p:nvSpPr>
          <p:cNvPr id="38" name="Rettangolo 37">
            <a:extLst>
              <a:ext uri="{FF2B5EF4-FFF2-40B4-BE49-F238E27FC236}">
                <a16:creationId xmlns:a16="http://schemas.microsoft.com/office/drawing/2014/main" xmlns="" id="{9ABDB901-4E5E-4580-B612-54A690FC5BC3}"/>
              </a:ext>
            </a:extLst>
          </p:cNvPr>
          <p:cNvSpPr/>
          <p:nvPr/>
        </p:nvSpPr>
        <p:spPr>
          <a:xfrm>
            <a:off x="3942062" y="501869"/>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1.5.</a:t>
            </a:r>
          </a:p>
          <a:p>
            <a:pPr algn="ctr"/>
            <a:r>
              <a:rPr lang="it-IT" sz="800" dirty="0">
                <a:solidFill>
                  <a:schemeClr val="bg1">
                    <a:lumMod val="75000"/>
                  </a:schemeClr>
                </a:solidFill>
              </a:rPr>
              <a:t>Volontariato dei giovani</a:t>
            </a:r>
          </a:p>
        </p:txBody>
      </p:sp>
      <p:sp>
        <p:nvSpPr>
          <p:cNvPr id="39" name="Rettangolo 38">
            <a:extLst>
              <a:ext uri="{FF2B5EF4-FFF2-40B4-BE49-F238E27FC236}">
                <a16:creationId xmlns:a16="http://schemas.microsoft.com/office/drawing/2014/main" xmlns="" id="{A4298689-E17B-40A6-8B22-6EA6C4D21AFF}"/>
              </a:ext>
            </a:extLst>
          </p:cNvPr>
          <p:cNvSpPr/>
          <p:nvPr/>
        </p:nvSpPr>
        <p:spPr>
          <a:xfrm>
            <a:off x="3510062"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1.4. </a:t>
            </a:r>
          </a:p>
          <a:p>
            <a:pPr algn="ctr"/>
            <a:r>
              <a:rPr lang="it-IT" sz="800" dirty="0">
                <a:solidFill>
                  <a:schemeClr val="tx1"/>
                </a:solidFill>
              </a:rPr>
              <a:t>Prevenzione del disagio</a:t>
            </a:r>
          </a:p>
        </p:txBody>
      </p:sp>
      <p:sp>
        <p:nvSpPr>
          <p:cNvPr id="42" name="Rettangolo 41">
            <a:extLst>
              <a:ext uri="{FF2B5EF4-FFF2-40B4-BE49-F238E27FC236}">
                <a16:creationId xmlns:a16="http://schemas.microsoft.com/office/drawing/2014/main" xmlns="" id="{7AF00B04-C7D7-46F2-AA3A-0881E06CD272}"/>
              </a:ext>
            </a:extLst>
          </p:cNvPr>
          <p:cNvSpPr/>
          <p:nvPr/>
        </p:nvSpPr>
        <p:spPr>
          <a:xfrm>
            <a:off x="43697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1.6. Iniziative dei giovani</a:t>
            </a:r>
          </a:p>
        </p:txBody>
      </p:sp>
      <p:sp>
        <p:nvSpPr>
          <p:cNvPr id="43" name="Rettangolo 42">
            <a:extLst>
              <a:ext uri="{FF2B5EF4-FFF2-40B4-BE49-F238E27FC236}">
                <a16:creationId xmlns:a16="http://schemas.microsoft.com/office/drawing/2014/main" xmlns="" id="{0576E004-A514-4F4B-BE1F-95DDD29888A8}"/>
              </a:ext>
            </a:extLst>
          </p:cNvPr>
          <p:cNvSpPr/>
          <p:nvPr/>
        </p:nvSpPr>
        <p:spPr>
          <a:xfrm>
            <a:off x="522951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1.8. </a:t>
            </a:r>
          </a:p>
          <a:p>
            <a:pPr algn="ctr"/>
            <a:r>
              <a:rPr lang="it-IT" sz="800" dirty="0">
                <a:solidFill>
                  <a:schemeClr val="bg1">
                    <a:lumMod val="75000"/>
                  </a:schemeClr>
                </a:solidFill>
              </a:rPr>
              <a:t>Progetti educativi</a:t>
            </a:r>
          </a:p>
        </p:txBody>
      </p:sp>
      <p:sp>
        <p:nvSpPr>
          <p:cNvPr id="46" name="Rettangolo 45">
            <a:extLst>
              <a:ext uri="{FF2B5EF4-FFF2-40B4-BE49-F238E27FC236}">
                <a16:creationId xmlns:a16="http://schemas.microsoft.com/office/drawing/2014/main" xmlns="" id="{7164FFC6-94C4-4D86-9B05-140454493660}"/>
              </a:ext>
            </a:extLst>
          </p:cNvPr>
          <p:cNvSpPr/>
          <p:nvPr/>
        </p:nvSpPr>
        <p:spPr>
          <a:xfrm>
            <a:off x="56593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1.9. </a:t>
            </a:r>
          </a:p>
          <a:p>
            <a:pPr algn="ctr"/>
            <a:r>
              <a:rPr lang="it-IT" sz="800" dirty="0">
                <a:solidFill>
                  <a:schemeClr val="bg1">
                    <a:lumMod val="75000"/>
                  </a:schemeClr>
                </a:solidFill>
              </a:rPr>
              <a:t>Azioni di </a:t>
            </a:r>
            <a:r>
              <a:rPr lang="it-IT" sz="800" dirty="0" err="1">
                <a:solidFill>
                  <a:schemeClr val="bg1">
                    <a:lumMod val="75000"/>
                  </a:schemeClr>
                </a:solidFill>
              </a:rPr>
              <a:t>orientamen</a:t>
            </a:r>
            <a:r>
              <a:rPr lang="it-IT" sz="800" dirty="0">
                <a:solidFill>
                  <a:schemeClr val="bg1">
                    <a:lumMod val="75000"/>
                  </a:schemeClr>
                </a:solidFill>
              </a:rPr>
              <a:t>-to</a:t>
            </a:r>
          </a:p>
        </p:txBody>
      </p:sp>
      <p:sp>
        <p:nvSpPr>
          <p:cNvPr id="47" name="Rettangolo 46">
            <a:extLst>
              <a:ext uri="{FF2B5EF4-FFF2-40B4-BE49-F238E27FC236}">
                <a16:creationId xmlns:a16="http://schemas.microsoft.com/office/drawing/2014/main" xmlns="" id="{13A50145-F9EF-4475-AEAF-47C6C929174C}"/>
              </a:ext>
            </a:extLst>
          </p:cNvPr>
          <p:cNvSpPr/>
          <p:nvPr/>
        </p:nvSpPr>
        <p:spPr>
          <a:xfrm>
            <a:off x="60892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1.10. Contesti educativi aperti</a:t>
            </a:r>
          </a:p>
        </p:txBody>
      </p:sp>
      <p:sp>
        <p:nvSpPr>
          <p:cNvPr id="49" name="Rettangolo 48">
            <a:extLst>
              <a:ext uri="{FF2B5EF4-FFF2-40B4-BE49-F238E27FC236}">
                <a16:creationId xmlns:a16="http://schemas.microsoft.com/office/drawing/2014/main" xmlns="" id="{2CDC0277-B333-4F3B-8F4E-B6A885E8465B}"/>
              </a:ext>
            </a:extLst>
          </p:cNvPr>
          <p:cNvSpPr/>
          <p:nvPr/>
        </p:nvSpPr>
        <p:spPr>
          <a:xfrm>
            <a:off x="65190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1.11. </a:t>
            </a:r>
          </a:p>
          <a:p>
            <a:pPr algn="ctr"/>
            <a:r>
              <a:rPr lang="it-IT" sz="800" dirty="0">
                <a:solidFill>
                  <a:schemeClr val="bg1">
                    <a:lumMod val="75000"/>
                  </a:schemeClr>
                </a:solidFill>
              </a:rPr>
              <a:t>Partecipa-zione dei giovani</a:t>
            </a:r>
          </a:p>
        </p:txBody>
      </p:sp>
      <p:sp>
        <p:nvSpPr>
          <p:cNvPr id="50" name="Rettangolo 49">
            <a:extLst>
              <a:ext uri="{FF2B5EF4-FFF2-40B4-BE49-F238E27FC236}">
                <a16:creationId xmlns:a16="http://schemas.microsoft.com/office/drawing/2014/main" xmlns="" id="{E7E1F637-A34C-44E9-835A-663BAD3B1BCC}"/>
              </a:ext>
            </a:extLst>
          </p:cNvPr>
          <p:cNvSpPr/>
          <p:nvPr/>
        </p:nvSpPr>
        <p:spPr>
          <a:xfrm>
            <a:off x="47996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1.7. </a:t>
            </a:r>
          </a:p>
          <a:p>
            <a:pPr algn="ctr"/>
            <a:r>
              <a:rPr lang="it-IT" sz="800" dirty="0">
                <a:solidFill>
                  <a:schemeClr val="bg1">
                    <a:lumMod val="75000"/>
                  </a:schemeClr>
                </a:solidFill>
              </a:rPr>
              <a:t>Merito giovanile</a:t>
            </a:r>
          </a:p>
        </p:txBody>
      </p:sp>
      <p:sp>
        <p:nvSpPr>
          <p:cNvPr id="54" name="Rettangolo 53">
            <a:extLst>
              <a:ext uri="{FF2B5EF4-FFF2-40B4-BE49-F238E27FC236}">
                <a16:creationId xmlns:a16="http://schemas.microsoft.com/office/drawing/2014/main" xmlns="" id="{D09DA6DC-9711-4A9D-B998-8C9CBAC672A8}"/>
              </a:ext>
            </a:extLst>
          </p:cNvPr>
          <p:cNvSpPr/>
          <p:nvPr/>
        </p:nvSpPr>
        <p:spPr>
          <a:xfrm>
            <a:off x="69489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1. </a:t>
            </a:r>
          </a:p>
          <a:p>
            <a:pPr algn="ctr"/>
            <a:r>
              <a:rPr lang="it-IT" sz="800" dirty="0">
                <a:solidFill>
                  <a:schemeClr val="bg1">
                    <a:lumMod val="75000"/>
                  </a:schemeClr>
                </a:solidFill>
              </a:rPr>
              <a:t>Acquisizione di dati</a:t>
            </a:r>
          </a:p>
        </p:txBody>
      </p:sp>
      <p:sp>
        <p:nvSpPr>
          <p:cNvPr id="55" name="Rettangolo 54">
            <a:extLst>
              <a:ext uri="{FF2B5EF4-FFF2-40B4-BE49-F238E27FC236}">
                <a16:creationId xmlns:a16="http://schemas.microsoft.com/office/drawing/2014/main" xmlns="" id="{C79ACB2A-0482-445E-B013-AFEEAED11EFD}"/>
              </a:ext>
            </a:extLst>
          </p:cNvPr>
          <p:cNvSpPr/>
          <p:nvPr/>
        </p:nvSpPr>
        <p:spPr>
          <a:xfrm>
            <a:off x="73788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2. </a:t>
            </a:r>
          </a:p>
          <a:p>
            <a:pPr algn="ctr"/>
            <a:r>
              <a:rPr lang="it-IT" sz="800" dirty="0">
                <a:solidFill>
                  <a:schemeClr val="bg1">
                    <a:lumMod val="75000"/>
                  </a:schemeClr>
                </a:solidFill>
              </a:rPr>
              <a:t>Cultura del rispetto</a:t>
            </a:r>
          </a:p>
        </p:txBody>
      </p:sp>
      <p:sp>
        <p:nvSpPr>
          <p:cNvPr id="58" name="Rettangolo 57">
            <a:extLst>
              <a:ext uri="{FF2B5EF4-FFF2-40B4-BE49-F238E27FC236}">
                <a16:creationId xmlns:a16="http://schemas.microsoft.com/office/drawing/2014/main" xmlns="" id="{A218B823-D0EF-4264-966D-CB8955A2C413}"/>
              </a:ext>
            </a:extLst>
          </p:cNvPr>
          <p:cNvSpPr/>
          <p:nvPr/>
        </p:nvSpPr>
        <p:spPr>
          <a:xfrm>
            <a:off x="78086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bg1">
                    <a:lumMod val="75000"/>
                  </a:schemeClr>
                </a:solidFill>
              </a:rPr>
              <a:t>3.</a:t>
            </a:r>
          </a:p>
          <a:p>
            <a:pPr algn="ctr"/>
            <a:r>
              <a:rPr lang="it-IT" sz="800" dirty="0">
                <a:solidFill>
                  <a:schemeClr val="bg1">
                    <a:lumMod val="75000"/>
                  </a:schemeClr>
                </a:solidFill>
              </a:rPr>
              <a:t>Informa-zione e prevenzione</a:t>
            </a:r>
          </a:p>
        </p:txBody>
      </p:sp>
      <p:sp>
        <p:nvSpPr>
          <p:cNvPr id="59" name="Rettangolo 58">
            <a:extLst>
              <a:ext uri="{FF2B5EF4-FFF2-40B4-BE49-F238E27FC236}">
                <a16:creationId xmlns:a16="http://schemas.microsoft.com/office/drawing/2014/main" xmlns="" id="{6D28BEC7-8039-4D7E-B52A-6C03747482C4}"/>
              </a:ext>
            </a:extLst>
          </p:cNvPr>
          <p:cNvSpPr/>
          <p:nvPr/>
        </p:nvSpPr>
        <p:spPr>
          <a:xfrm>
            <a:off x="8238549"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4. </a:t>
            </a:r>
          </a:p>
          <a:p>
            <a:pPr algn="ctr"/>
            <a:r>
              <a:rPr lang="it-IT" sz="800" dirty="0">
                <a:solidFill>
                  <a:schemeClr val="tx1"/>
                </a:solidFill>
              </a:rPr>
              <a:t>Formazione degli operatori</a:t>
            </a:r>
          </a:p>
        </p:txBody>
      </p:sp>
      <p:sp>
        <p:nvSpPr>
          <p:cNvPr id="60" name="Rettangolo 59">
            <a:extLst>
              <a:ext uri="{FF2B5EF4-FFF2-40B4-BE49-F238E27FC236}">
                <a16:creationId xmlns:a16="http://schemas.microsoft.com/office/drawing/2014/main" xmlns="" id="{AB777535-B2D8-4E03-A189-3C85986DB3A3}"/>
              </a:ext>
            </a:extLst>
          </p:cNvPr>
          <p:cNvSpPr/>
          <p:nvPr/>
        </p:nvSpPr>
        <p:spPr>
          <a:xfrm>
            <a:off x="8668406"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5. </a:t>
            </a:r>
          </a:p>
          <a:p>
            <a:pPr algn="ctr"/>
            <a:r>
              <a:rPr lang="it-IT" sz="800" dirty="0">
                <a:solidFill>
                  <a:schemeClr val="tx1"/>
                </a:solidFill>
              </a:rPr>
              <a:t>Denuncia e assistenza</a:t>
            </a:r>
          </a:p>
        </p:txBody>
      </p:sp>
      <p:cxnSp>
        <p:nvCxnSpPr>
          <p:cNvPr id="76" name="Connettore a gomito 75">
            <a:extLst>
              <a:ext uri="{FF2B5EF4-FFF2-40B4-BE49-F238E27FC236}">
                <a16:creationId xmlns:a16="http://schemas.microsoft.com/office/drawing/2014/main" xmlns="" id="{5ED82888-5349-4953-B3E8-272BA09D36CE}"/>
              </a:ext>
            </a:extLst>
          </p:cNvPr>
          <p:cNvCxnSpPr>
            <a:cxnSpLocks/>
            <a:endCxn id="35" idx="2"/>
          </p:cNvCxnSpPr>
          <p:nvPr/>
        </p:nvCxnSpPr>
        <p:spPr>
          <a:xfrm flipV="1">
            <a:off x="2241118" y="1748361"/>
            <a:ext cx="625219" cy="23991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77" name="Connettore a gomito 76">
            <a:extLst>
              <a:ext uri="{FF2B5EF4-FFF2-40B4-BE49-F238E27FC236}">
                <a16:creationId xmlns:a16="http://schemas.microsoft.com/office/drawing/2014/main" xmlns="" id="{A01D046D-8E9C-4549-86CC-2B7CFFF178CD}"/>
              </a:ext>
            </a:extLst>
          </p:cNvPr>
          <p:cNvCxnSpPr>
            <a:cxnSpLocks/>
            <a:endCxn id="39" idx="2"/>
          </p:cNvCxnSpPr>
          <p:nvPr/>
        </p:nvCxnSpPr>
        <p:spPr>
          <a:xfrm flipV="1">
            <a:off x="2241118" y="1748361"/>
            <a:ext cx="1484944" cy="23991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78" name="Connettore a gomito 77">
            <a:extLst>
              <a:ext uri="{FF2B5EF4-FFF2-40B4-BE49-F238E27FC236}">
                <a16:creationId xmlns:a16="http://schemas.microsoft.com/office/drawing/2014/main" xmlns="" id="{4F8F6B70-9D75-4996-9D3F-190AB891C73A}"/>
              </a:ext>
            </a:extLst>
          </p:cNvPr>
          <p:cNvCxnSpPr>
            <a:cxnSpLocks/>
            <a:endCxn id="59" idx="2"/>
          </p:cNvCxnSpPr>
          <p:nvPr/>
        </p:nvCxnSpPr>
        <p:spPr>
          <a:xfrm flipV="1">
            <a:off x="2241118" y="1748361"/>
            <a:ext cx="6213431" cy="23991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79" name="Connettore a gomito 78">
            <a:extLst>
              <a:ext uri="{FF2B5EF4-FFF2-40B4-BE49-F238E27FC236}">
                <a16:creationId xmlns:a16="http://schemas.microsoft.com/office/drawing/2014/main" xmlns="" id="{E5070A75-6829-4C63-BD1F-89EE330CCF9F}"/>
              </a:ext>
            </a:extLst>
          </p:cNvPr>
          <p:cNvCxnSpPr>
            <a:cxnSpLocks/>
            <a:endCxn id="60" idx="2"/>
          </p:cNvCxnSpPr>
          <p:nvPr/>
        </p:nvCxnSpPr>
        <p:spPr>
          <a:xfrm flipV="1">
            <a:off x="2241118" y="1748361"/>
            <a:ext cx="6643289" cy="23991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Connettore a gomito 80">
            <a:extLst>
              <a:ext uri="{FF2B5EF4-FFF2-40B4-BE49-F238E27FC236}">
                <a16:creationId xmlns:a16="http://schemas.microsoft.com/office/drawing/2014/main" xmlns="" id="{1C11BED1-5B2E-4CB0-8A83-085AA6A4EC7B}"/>
              </a:ext>
            </a:extLst>
          </p:cNvPr>
          <p:cNvCxnSpPr>
            <a:cxnSpLocks/>
            <a:endCxn id="35" idx="2"/>
          </p:cNvCxnSpPr>
          <p:nvPr/>
        </p:nvCxnSpPr>
        <p:spPr>
          <a:xfrm flipV="1">
            <a:off x="2241118" y="1748360"/>
            <a:ext cx="625219" cy="3525150"/>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3" name="Connettore a gomito 82">
            <a:extLst>
              <a:ext uri="{FF2B5EF4-FFF2-40B4-BE49-F238E27FC236}">
                <a16:creationId xmlns:a16="http://schemas.microsoft.com/office/drawing/2014/main" xmlns="" id="{0110F719-D9CB-4C56-B56D-82F26A9EA72F}"/>
              </a:ext>
            </a:extLst>
          </p:cNvPr>
          <p:cNvCxnSpPr>
            <a:cxnSpLocks/>
            <a:endCxn id="31" idx="2"/>
          </p:cNvCxnSpPr>
          <p:nvPr/>
        </p:nvCxnSpPr>
        <p:spPr>
          <a:xfrm flipV="1">
            <a:off x="2241118" y="1748360"/>
            <a:ext cx="195356" cy="3525150"/>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2" name="Rettangolo 21">
            <a:extLst>
              <a:ext uri="{FF2B5EF4-FFF2-40B4-BE49-F238E27FC236}">
                <a16:creationId xmlns:a16="http://schemas.microsoft.com/office/drawing/2014/main" xmlns="" id="{6DC9E759-B5C1-4719-9E3D-E8839EFB0C48}"/>
              </a:ext>
            </a:extLst>
          </p:cNvPr>
          <p:cNvSpPr/>
          <p:nvPr/>
        </p:nvSpPr>
        <p:spPr>
          <a:xfrm>
            <a:off x="2220474" y="1748361"/>
            <a:ext cx="4728487" cy="4046513"/>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a:extLst>
              <a:ext uri="{FF2B5EF4-FFF2-40B4-BE49-F238E27FC236}">
                <a16:creationId xmlns:a16="http://schemas.microsoft.com/office/drawing/2014/main" xmlns="" id="{313C04EB-B6C7-4C51-8A33-27D7D3C5F862}"/>
              </a:ext>
            </a:extLst>
          </p:cNvPr>
          <p:cNvSpPr txBox="1"/>
          <p:nvPr/>
        </p:nvSpPr>
        <p:spPr>
          <a:xfrm>
            <a:off x="2220474" y="240258"/>
            <a:ext cx="4728487"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GIOVANI</a:t>
            </a:r>
          </a:p>
        </p:txBody>
      </p:sp>
      <p:sp>
        <p:nvSpPr>
          <p:cNvPr id="84" name="CasellaDiTesto 83">
            <a:extLst>
              <a:ext uri="{FF2B5EF4-FFF2-40B4-BE49-F238E27FC236}">
                <a16:creationId xmlns:a16="http://schemas.microsoft.com/office/drawing/2014/main" xmlns="" id="{8D1F2569-3C3C-4B9D-AB5A-68073C11A6A1}"/>
              </a:ext>
            </a:extLst>
          </p:cNvPr>
          <p:cNvSpPr txBox="1"/>
          <p:nvPr/>
        </p:nvSpPr>
        <p:spPr>
          <a:xfrm>
            <a:off x="6948962" y="240258"/>
            <a:ext cx="2149308"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PARI OPPORTUNITÀ</a:t>
            </a:r>
          </a:p>
        </p:txBody>
      </p:sp>
      <p:sp>
        <p:nvSpPr>
          <p:cNvPr id="85" name="Rettangolo 84">
            <a:extLst>
              <a:ext uri="{FF2B5EF4-FFF2-40B4-BE49-F238E27FC236}">
                <a16:creationId xmlns:a16="http://schemas.microsoft.com/office/drawing/2014/main" xmlns="" id="{CA443960-D734-4B27-9021-6BC0F40B9BD6}"/>
              </a:ext>
            </a:extLst>
          </p:cNvPr>
          <p:cNvSpPr/>
          <p:nvPr/>
        </p:nvSpPr>
        <p:spPr>
          <a:xfrm>
            <a:off x="6948956" y="1744383"/>
            <a:ext cx="2149313" cy="4046513"/>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a:extLst>
              <a:ext uri="{FF2B5EF4-FFF2-40B4-BE49-F238E27FC236}">
                <a16:creationId xmlns:a16="http://schemas.microsoft.com/office/drawing/2014/main" xmlns="" id="{9F36CC09-CCF2-4C19-9B1A-6BB53074BF60}"/>
              </a:ext>
            </a:extLst>
          </p:cNvPr>
          <p:cNvSpPr/>
          <p:nvPr/>
        </p:nvSpPr>
        <p:spPr>
          <a:xfrm>
            <a:off x="46175" y="1475563"/>
            <a:ext cx="1747017" cy="430887"/>
          </a:xfrm>
          <a:prstGeom prst="rect">
            <a:avLst/>
          </a:prstGeom>
        </p:spPr>
        <p:txBody>
          <a:bodyPr wrap="square">
            <a:spAutoFit/>
          </a:bodyPr>
          <a:lstStyle/>
          <a:p>
            <a:pPr fontAlgn="ctr"/>
            <a:r>
              <a:rPr lang="it-IT" sz="1100" dirty="0">
                <a:solidFill>
                  <a:srgbClr val="000000"/>
                </a:solidFill>
                <a:latin typeface="Calibri" panose="020F0502020204030204" pitchFamily="34" charset="0"/>
              </a:rPr>
              <a:t>2. Attività di rilevante valore sociale</a:t>
            </a:r>
          </a:p>
        </p:txBody>
      </p:sp>
      <p:sp>
        <p:nvSpPr>
          <p:cNvPr id="92" name="Arco a tutto sesto 91">
            <a:extLst>
              <a:ext uri="{FF2B5EF4-FFF2-40B4-BE49-F238E27FC236}">
                <a16:creationId xmlns:a16="http://schemas.microsoft.com/office/drawing/2014/main" xmlns="" id="{4D15207E-1F96-4F85-B38B-3475373CC9F4}"/>
              </a:ext>
            </a:extLst>
          </p:cNvPr>
          <p:cNvSpPr/>
          <p:nvPr/>
        </p:nvSpPr>
        <p:spPr>
          <a:xfrm rot="5400000">
            <a:off x="2336850" y="4096697"/>
            <a:ext cx="224530" cy="134543"/>
          </a:xfrm>
          <a:prstGeom prst="blockArc">
            <a:avLst>
              <a:gd name="adj1" fmla="val 10609702"/>
              <a:gd name="adj2" fmla="val 137175"/>
              <a:gd name="adj3" fmla="val 6867"/>
            </a:avLst>
          </a:prstGeom>
          <a:solidFill>
            <a:schemeClr val="tx1">
              <a:lumMod val="50000"/>
              <a:lumOff val="50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94" name="Rettangolo 93">
            <a:extLst>
              <a:ext uri="{FF2B5EF4-FFF2-40B4-BE49-F238E27FC236}">
                <a16:creationId xmlns:a16="http://schemas.microsoft.com/office/drawing/2014/main" xmlns="" id="{AB5F9D53-4058-4D71-BDEC-87EF71D76809}"/>
              </a:ext>
            </a:extLst>
          </p:cNvPr>
          <p:cNvSpPr/>
          <p:nvPr/>
        </p:nvSpPr>
        <p:spPr>
          <a:xfrm rot="5400000">
            <a:off x="2403170" y="4087079"/>
            <a:ext cx="57600" cy="3428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5" name="Rettangolo 94">
            <a:extLst>
              <a:ext uri="{FF2B5EF4-FFF2-40B4-BE49-F238E27FC236}">
                <a16:creationId xmlns:a16="http://schemas.microsoft.com/office/drawing/2014/main" xmlns="" id="{3F51444B-FD15-4576-B850-6F779B312F53}"/>
              </a:ext>
            </a:extLst>
          </p:cNvPr>
          <p:cNvSpPr/>
          <p:nvPr/>
        </p:nvSpPr>
        <p:spPr>
          <a:xfrm rot="5400000">
            <a:off x="2377395" y="4180354"/>
            <a:ext cx="93600" cy="6293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Segnaposto numero diapositiva 11">
            <a:extLst>
              <a:ext uri="{FF2B5EF4-FFF2-40B4-BE49-F238E27FC236}">
                <a16:creationId xmlns:a16="http://schemas.microsoft.com/office/drawing/2014/main" xmlns="" id="{3020445A-578F-40B8-A86F-74CB99B43965}"/>
              </a:ext>
            </a:extLst>
          </p:cNvPr>
          <p:cNvSpPr>
            <a:spLocks noGrp="1"/>
          </p:cNvSpPr>
          <p:nvPr>
            <p:ph type="sldNum" sz="quarter" idx="12"/>
          </p:nvPr>
        </p:nvSpPr>
        <p:spPr/>
        <p:txBody>
          <a:bodyPr/>
          <a:lstStyle/>
          <a:p>
            <a:fld id="{F3F62DD9-9BCB-4B30-BF64-F9D901BEB4A8}" type="slidenum">
              <a:rPr lang="it-IT" smtClean="0"/>
              <a:t>2</a:t>
            </a:fld>
            <a:endParaRPr lang="it-IT"/>
          </a:p>
        </p:txBody>
      </p:sp>
    </p:spTree>
    <p:extLst>
      <p:ext uri="{BB962C8B-B14F-4D97-AF65-F5344CB8AC3E}">
        <p14:creationId xmlns:p14="http://schemas.microsoft.com/office/powerpoint/2010/main" val="3523085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a:extLst>
              <a:ext uri="{FF2B5EF4-FFF2-40B4-BE49-F238E27FC236}">
                <a16:creationId xmlns:a16="http://schemas.microsoft.com/office/drawing/2014/main" xmlns="" id="{F043372D-DF11-4FC0-BF7C-BD4170B42A0C}"/>
              </a:ext>
            </a:extLst>
          </p:cNvPr>
          <p:cNvGraphicFramePr>
            <a:graphicFrameLocks noGrp="1"/>
          </p:cNvGraphicFramePr>
          <p:nvPr>
            <p:extLst>
              <p:ext uri="{D42A27DB-BD31-4B8C-83A1-F6EECF244321}">
                <p14:modId xmlns:p14="http://schemas.microsoft.com/office/powerpoint/2010/main" val="484580698"/>
              </p:ext>
            </p:extLst>
          </p:nvPr>
        </p:nvGraphicFramePr>
        <p:xfrm>
          <a:off x="46174" y="1748726"/>
          <a:ext cx="2179234" cy="5242560"/>
        </p:xfrm>
        <a:graphic>
          <a:graphicData uri="http://schemas.openxmlformats.org/drawingml/2006/table">
            <a:tbl>
              <a:tblPr/>
              <a:tblGrid>
                <a:gridCol w="1089617">
                  <a:extLst>
                    <a:ext uri="{9D8B030D-6E8A-4147-A177-3AD203B41FA5}">
                      <a16:colId xmlns:a16="http://schemas.microsoft.com/office/drawing/2014/main" xmlns="" val="1029966341"/>
                    </a:ext>
                  </a:extLst>
                </a:gridCol>
                <a:gridCol w="1089617">
                  <a:extLst>
                    <a:ext uri="{9D8B030D-6E8A-4147-A177-3AD203B41FA5}">
                      <a16:colId xmlns:a16="http://schemas.microsoft.com/office/drawing/2014/main" xmlns="" val="1230120062"/>
                    </a:ext>
                  </a:extLst>
                </a:gridCol>
              </a:tblGrid>
              <a:tr h="0">
                <a:tc>
                  <a:txBody>
                    <a:bodyPr/>
                    <a:lstStyle/>
                    <a:p>
                      <a:pPr algn="l" fontAlgn="ctr"/>
                      <a:r>
                        <a:rPr lang="it-IT" sz="800" b="0" i="0" u="none" strike="noStrike">
                          <a:solidFill>
                            <a:srgbClr val="000000"/>
                          </a:solidFill>
                          <a:effectLst/>
                          <a:latin typeface="Calibri" panose="020F0502020204030204" pitchFamily="34" charset="0"/>
                        </a:rPr>
                        <a:t>Obiettivi strategici DSI 2017-2020</a:t>
                      </a:r>
                    </a:p>
                  </a:txBody>
                  <a:tcPr marL="34290" marR="3429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tc>
                  <a:txBody>
                    <a:bodyPr/>
                    <a:lstStyle/>
                    <a:p>
                      <a:pPr algn="l" fontAlgn="ctr"/>
                      <a:r>
                        <a:rPr lang="it-IT" sz="800" b="0" i="0" u="none" strike="noStrike" dirty="0">
                          <a:solidFill>
                            <a:srgbClr val="000000"/>
                          </a:solidFill>
                          <a:effectLst/>
                          <a:latin typeface="Calibri" panose="020F0502020204030204" pitchFamily="34" charset="0"/>
                        </a:rPr>
                        <a:t>Obiettivi specifici DPP 2019</a:t>
                      </a:r>
                    </a:p>
                  </a:txBody>
                  <a:tcPr marL="34290" marR="3429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xmlns="" val="2066896340"/>
                  </a:ext>
                </a:extLst>
              </a:tr>
              <a:tr h="0">
                <a:tc>
                  <a:txBody>
                    <a:bodyPr/>
                    <a:lstStyle/>
                    <a:p>
                      <a:pPr algn="l" fontAlgn="t"/>
                      <a:r>
                        <a:rPr lang="it-IT" sz="800" b="1" i="0" u="none" strike="noStrike">
                          <a:solidFill>
                            <a:srgbClr val="4472C4"/>
                          </a:solidFill>
                          <a:effectLst/>
                          <a:latin typeface="Calibri" panose="020F0502020204030204" pitchFamily="34" charset="0"/>
                        </a:rPr>
                        <a:t>2.2. Casa e nuove forme sociali dell'abitare</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1" i="0" u="none" strike="noStrike" dirty="0">
                          <a:solidFill>
                            <a:srgbClr val="4472C4"/>
                          </a:solidFill>
                          <a:effectLst/>
                          <a:latin typeface="Calibri" panose="020F0502020204030204" pitchFamily="34" charset="0"/>
                        </a:rPr>
                        <a:t>2.2. Casa e nuove forme sociali dell'abitare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849620752"/>
                  </a:ext>
                </a:extLst>
              </a:tr>
              <a:tr h="232159">
                <a:tc rowSpan="2">
                  <a:txBody>
                    <a:bodyPr/>
                    <a:lstStyle/>
                    <a:p>
                      <a:pPr algn="l" fontAlgn="t"/>
                      <a:r>
                        <a:rPr lang="it-IT" sz="800" b="0" i="0" u="none" strike="noStrike" dirty="0">
                          <a:solidFill>
                            <a:srgbClr val="000000"/>
                          </a:solidFill>
                          <a:effectLst/>
                          <a:latin typeface="Calibri" panose="020F0502020204030204" pitchFamily="34" charset="0"/>
                        </a:rPr>
                        <a:t>2.2.a) Promozione del diritto alla casa in particolare delle fasce più deboli e fragili della popolazione del territorio, anche attraverso un adeguato indirizzo e controllo a che gli investimenti collegati agli obiettivi istituzionali abbiamo ricadute territoriali efficaci; contribuisce ad azioni volte al sostegno delle famiglie in condizioni di difficoltà, al riuso di immobili non utilizzati e al recupero dei beni confiscati alla criminalità organizzata, alla diffusione di nuove forme sociali dell'abitare.</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l" fontAlgn="t"/>
                      <a:r>
                        <a:rPr lang="it-IT" sz="800" b="0" i="0" u="none" strike="noStrike">
                          <a:solidFill>
                            <a:srgbClr val="000000"/>
                          </a:solidFill>
                          <a:effectLst/>
                          <a:latin typeface="Calibri" panose="020F0502020204030204" pitchFamily="34" charset="0"/>
                        </a:rPr>
                        <a:t>2.2.a.1) Sviluppo di progetti innovativi di finanziamento e sostegno a forme di housing sociale.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511400170"/>
                  </a:ext>
                </a:extLst>
              </a:tr>
              <a:tr h="311815">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2.2.a.2) Supporto ad azioni di cohousing concertate con le istituzioni locali.</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698605594"/>
                  </a:ext>
                </a:extLst>
              </a:tr>
              <a:tr h="340319">
                <a:tc>
                  <a:txBody>
                    <a:bodyPr/>
                    <a:lstStyle/>
                    <a:p>
                      <a:pPr algn="l" fontAlgn="t"/>
                      <a:r>
                        <a:rPr lang="it-IT" sz="800" b="0" i="0" u="none" strike="noStrike">
                          <a:solidFill>
                            <a:srgbClr val="000000"/>
                          </a:solidFill>
                          <a:effectLst/>
                          <a:latin typeface="Calibri" panose="020F0502020204030204" pitchFamily="34" charset="0"/>
                        </a:rPr>
                        <a:t>2.2.b) Promozione e sostegno nelle comunità di riferimento quelle azioni innovative indicate nelle Linee di Indirizzo per il Contrasto alla Grave Emarginazione Adulta che fanno della casa il punto di partenza per ogni azione di inclusione sociale (Housing First ed Housing Led).</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 </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4194966"/>
                  </a:ext>
                </a:extLst>
              </a:tr>
            </a:tbl>
          </a:graphicData>
        </a:graphic>
      </p:graphicFrame>
      <p:sp>
        <p:nvSpPr>
          <p:cNvPr id="6" name="Rettangolo 5">
            <a:extLst>
              <a:ext uri="{FF2B5EF4-FFF2-40B4-BE49-F238E27FC236}">
                <a16:creationId xmlns:a16="http://schemas.microsoft.com/office/drawing/2014/main" xmlns="" id="{05ED5C08-79D4-4EF2-86B8-2CC3DCB38F09}"/>
              </a:ext>
            </a:extLst>
          </p:cNvPr>
          <p:cNvSpPr/>
          <p:nvPr/>
        </p:nvSpPr>
        <p:spPr>
          <a:xfrm>
            <a:off x="43594" y="1475563"/>
            <a:ext cx="1747017" cy="430887"/>
          </a:xfrm>
          <a:prstGeom prst="rect">
            <a:avLst/>
          </a:prstGeom>
        </p:spPr>
        <p:txBody>
          <a:bodyPr wrap="square">
            <a:spAutoFit/>
          </a:bodyPr>
          <a:lstStyle/>
          <a:p>
            <a:pPr fontAlgn="ctr"/>
            <a:r>
              <a:rPr lang="it-IT" sz="1100" dirty="0">
                <a:solidFill>
                  <a:srgbClr val="000000"/>
                </a:solidFill>
                <a:latin typeface="Calibri" panose="020F0502020204030204" pitchFamily="34" charset="0"/>
              </a:rPr>
              <a:t>2. Attività di rilevante valore sociale</a:t>
            </a:r>
          </a:p>
        </p:txBody>
      </p:sp>
      <p:sp>
        <p:nvSpPr>
          <p:cNvPr id="7" name="Rettangolo 6">
            <a:extLst>
              <a:ext uri="{FF2B5EF4-FFF2-40B4-BE49-F238E27FC236}">
                <a16:creationId xmlns:a16="http://schemas.microsoft.com/office/drawing/2014/main" xmlns="" id="{41DFCA52-3DD4-4EC2-A379-AE0961DD7AD5}"/>
              </a:ext>
            </a:extLst>
          </p:cNvPr>
          <p:cNvSpPr/>
          <p:nvPr/>
        </p:nvSpPr>
        <p:spPr>
          <a:xfrm>
            <a:off x="22204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 </a:t>
            </a:r>
          </a:p>
          <a:p>
            <a:pPr algn="ctr"/>
            <a:r>
              <a:rPr lang="it-IT" sz="800" dirty="0">
                <a:solidFill>
                  <a:schemeClr val="bg1">
                    <a:lumMod val="75000"/>
                  </a:schemeClr>
                </a:solidFill>
              </a:rPr>
              <a:t>Infanzia e benessere</a:t>
            </a:r>
          </a:p>
        </p:txBody>
      </p:sp>
      <p:sp>
        <p:nvSpPr>
          <p:cNvPr id="8" name="Rettangolo 7">
            <a:extLst>
              <a:ext uri="{FF2B5EF4-FFF2-40B4-BE49-F238E27FC236}">
                <a16:creationId xmlns:a16="http://schemas.microsoft.com/office/drawing/2014/main" xmlns="" id="{1F6A92EC-5474-4961-A0D5-C8F96261397C}"/>
              </a:ext>
            </a:extLst>
          </p:cNvPr>
          <p:cNvSpPr/>
          <p:nvPr/>
        </p:nvSpPr>
        <p:spPr>
          <a:xfrm>
            <a:off x="26503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1.2.</a:t>
            </a:r>
          </a:p>
          <a:p>
            <a:pPr algn="ctr"/>
            <a:r>
              <a:rPr lang="it-IT" sz="800" dirty="0">
                <a:solidFill>
                  <a:schemeClr val="bg1">
                    <a:lumMod val="75000"/>
                  </a:schemeClr>
                </a:solidFill>
              </a:rPr>
              <a:t>Infanzia e coinvolgi-mento</a:t>
            </a:r>
          </a:p>
        </p:txBody>
      </p:sp>
      <p:sp>
        <p:nvSpPr>
          <p:cNvPr id="9" name="Rettangolo 8">
            <a:extLst>
              <a:ext uri="{FF2B5EF4-FFF2-40B4-BE49-F238E27FC236}">
                <a16:creationId xmlns:a16="http://schemas.microsoft.com/office/drawing/2014/main" xmlns="" id="{9B5032E9-05B8-4E83-B24A-CE106F1ECEE7}"/>
              </a:ext>
            </a:extLst>
          </p:cNvPr>
          <p:cNvSpPr/>
          <p:nvPr/>
        </p:nvSpPr>
        <p:spPr>
          <a:xfrm>
            <a:off x="30801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1.3.</a:t>
            </a:r>
          </a:p>
          <a:p>
            <a:pPr algn="ctr"/>
            <a:r>
              <a:rPr lang="it-IT" sz="800" dirty="0">
                <a:solidFill>
                  <a:schemeClr val="bg1">
                    <a:lumMod val="75000"/>
                  </a:schemeClr>
                </a:solidFill>
              </a:rPr>
              <a:t>Infanzia e cultura</a:t>
            </a:r>
          </a:p>
        </p:txBody>
      </p:sp>
      <p:sp>
        <p:nvSpPr>
          <p:cNvPr id="10" name="Rettangolo 9">
            <a:extLst>
              <a:ext uri="{FF2B5EF4-FFF2-40B4-BE49-F238E27FC236}">
                <a16:creationId xmlns:a16="http://schemas.microsoft.com/office/drawing/2014/main" xmlns="" id="{EB138DC1-F70E-4D46-B309-E3CD1C8FC95D}"/>
              </a:ext>
            </a:extLst>
          </p:cNvPr>
          <p:cNvSpPr/>
          <p:nvPr/>
        </p:nvSpPr>
        <p:spPr>
          <a:xfrm>
            <a:off x="39399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1.5.</a:t>
            </a:r>
          </a:p>
          <a:p>
            <a:pPr algn="ctr"/>
            <a:r>
              <a:rPr lang="it-IT" sz="800" dirty="0">
                <a:solidFill>
                  <a:schemeClr val="bg1">
                    <a:lumMod val="75000"/>
                  </a:schemeClr>
                </a:solidFill>
              </a:rPr>
              <a:t>Volontariato dei giovani</a:t>
            </a:r>
          </a:p>
        </p:txBody>
      </p:sp>
      <p:sp>
        <p:nvSpPr>
          <p:cNvPr id="11" name="Rettangolo 10">
            <a:extLst>
              <a:ext uri="{FF2B5EF4-FFF2-40B4-BE49-F238E27FC236}">
                <a16:creationId xmlns:a16="http://schemas.microsoft.com/office/drawing/2014/main" xmlns="" id="{A205A0E7-B417-4CD4-81FB-6EC9E5575697}"/>
              </a:ext>
            </a:extLst>
          </p:cNvPr>
          <p:cNvSpPr/>
          <p:nvPr/>
        </p:nvSpPr>
        <p:spPr>
          <a:xfrm>
            <a:off x="35100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1.4. </a:t>
            </a:r>
          </a:p>
          <a:p>
            <a:pPr algn="ctr"/>
            <a:r>
              <a:rPr lang="it-IT" sz="800" dirty="0">
                <a:solidFill>
                  <a:schemeClr val="bg1">
                    <a:lumMod val="75000"/>
                  </a:schemeClr>
                </a:solidFill>
              </a:rPr>
              <a:t>Prevenzione del disagio</a:t>
            </a:r>
          </a:p>
        </p:txBody>
      </p:sp>
      <p:sp>
        <p:nvSpPr>
          <p:cNvPr id="12" name="Rettangolo 11">
            <a:extLst>
              <a:ext uri="{FF2B5EF4-FFF2-40B4-BE49-F238E27FC236}">
                <a16:creationId xmlns:a16="http://schemas.microsoft.com/office/drawing/2014/main" xmlns="" id="{F06CBD9A-7367-4111-A277-2D3D09DB8279}"/>
              </a:ext>
            </a:extLst>
          </p:cNvPr>
          <p:cNvSpPr/>
          <p:nvPr/>
        </p:nvSpPr>
        <p:spPr>
          <a:xfrm>
            <a:off x="43697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1.6. Iniziative dei giovani</a:t>
            </a:r>
          </a:p>
        </p:txBody>
      </p:sp>
      <p:sp>
        <p:nvSpPr>
          <p:cNvPr id="13" name="Rettangolo 12">
            <a:extLst>
              <a:ext uri="{FF2B5EF4-FFF2-40B4-BE49-F238E27FC236}">
                <a16:creationId xmlns:a16="http://schemas.microsoft.com/office/drawing/2014/main" xmlns="" id="{1D72B129-FEDF-4A05-AFAD-18EF7D7AAAE7}"/>
              </a:ext>
            </a:extLst>
          </p:cNvPr>
          <p:cNvSpPr/>
          <p:nvPr/>
        </p:nvSpPr>
        <p:spPr>
          <a:xfrm>
            <a:off x="522951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1.8. </a:t>
            </a:r>
          </a:p>
          <a:p>
            <a:pPr algn="ctr"/>
            <a:r>
              <a:rPr lang="it-IT" sz="800" dirty="0">
                <a:solidFill>
                  <a:schemeClr val="bg1">
                    <a:lumMod val="75000"/>
                  </a:schemeClr>
                </a:solidFill>
              </a:rPr>
              <a:t>Progetti educativi</a:t>
            </a:r>
          </a:p>
        </p:txBody>
      </p:sp>
      <p:sp>
        <p:nvSpPr>
          <p:cNvPr id="14" name="Rettangolo 13">
            <a:extLst>
              <a:ext uri="{FF2B5EF4-FFF2-40B4-BE49-F238E27FC236}">
                <a16:creationId xmlns:a16="http://schemas.microsoft.com/office/drawing/2014/main" xmlns="" id="{644F5456-6719-49D8-A8E5-6C4476344267}"/>
              </a:ext>
            </a:extLst>
          </p:cNvPr>
          <p:cNvSpPr/>
          <p:nvPr/>
        </p:nvSpPr>
        <p:spPr>
          <a:xfrm>
            <a:off x="56593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1.9. </a:t>
            </a:r>
          </a:p>
          <a:p>
            <a:pPr algn="ctr"/>
            <a:r>
              <a:rPr lang="it-IT" sz="800" dirty="0">
                <a:solidFill>
                  <a:schemeClr val="bg1">
                    <a:lumMod val="75000"/>
                  </a:schemeClr>
                </a:solidFill>
              </a:rPr>
              <a:t>Azioni di </a:t>
            </a:r>
            <a:r>
              <a:rPr lang="it-IT" sz="800" dirty="0" err="1">
                <a:solidFill>
                  <a:schemeClr val="bg1">
                    <a:lumMod val="75000"/>
                  </a:schemeClr>
                </a:solidFill>
              </a:rPr>
              <a:t>orientamen</a:t>
            </a:r>
            <a:r>
              <a:rPr lang="it-IT" sz="800" dirty="0">
                <a:solidFill>
                  <a:schemeClr val="bg1">
                    <a:lumMod val="75000"/>
                  </a:schemeClr>
                </a:solidFill>
              </a:rPr>
              <a:t>-to</a:t>
            </a:r>
          </a:p>
        </p:txBody>
      </p:sp>
      <p:sp>
        <p:nvSpPr>
          <p:cNvPr id="15" name="Rettangolo 14">
            <a:extLst>
              <a:ext uri="{FF2B5EF4-FFF2-40B4-BE49-F238E27FC236}">
                <a16:creationId xmlns:a16="http://schemas.microsoft.com/office/drawing/2014/main" xmlns="" id="{1EC1746B-6CDB-4E2F-89C1-0CA901912113}"/>
              </a:ext>
            </a:extLst>
          </p:cNvPr>
          <p:cNvSpPr/>
          <p:nvPr/>
        </p:nvSpPr>
        <p:spPr>
          <a:xfrm>
            <a:off x="60892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1.10. Contesti educativi aperti</a:t>
            </a:r>
          </a:p>
        </p:txBody>
      </p:sp>
      <p:sp>
        <p:nvSpPr>
          <p:cNvPr id="16" name="Rettangolo 15">
            <a:extLst>
              <a:ext uri="{FF2B5EF4-FFF2-40B4-BE49-F238E27FC236}">
                <a16:creationId xmlns:a16="http://schemas.microsoft.com/office/drawing/2014/main" xmlns="" id="{0876D265-A445-4FFE-BB3F-6CEDBA528BEB}"/>
              </a:ext>
            </a:extLst>
          </p:cNvPr>
          <p:cNvSpPr/>
          <p:nvPr/>
        </p:nvSpPr>
        <p:spPr>
          <a:xfrm>
            <a:off x="65190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1.11. </a:t>
            </a:r>
          </a:p>
          <a:p>
            <a:pPr algn="ctr"/>
            <a:r>
              <a:rPr lang="it-IT" sz="800" dirty="0">
                <a:solidFill>
                  <a:schemeClr val="bg1">
                    <a:lumMod val="75000"/>
                  </a:schemeClr>
                </a:solidFill>
              </a:rPr>
              <a:t>Partecipa-zione dei giovani</a:t>
            </a:r>
          </a:p>
        </p:txBody>
      </p:sp>
      <p:sp>
        <p:nvSpPr>
          <p:cNvPr id="17" name="Rettangolo 16">
            <a:extLst>
              <a:ext uri="{FF2B5EF4-FFF2-40B4-BE49-F238E27FC236}">
                <a16:creationId xmlns:a16="http://schemas.microsoft.com/office/drawing/2014/main" xmlns="" id="{290855DF-C597-4BAB-A6D3-B91129FA55C6}"/>
              </a:ext>
            </a:extLst>
          </p:cNvPr>
          <p:cNvSpPr/>
          <p:nvPr/>
        </p:nvSpPr>
        <p:spPr>
          <a:xfrm>
            <a:off x="47996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1.7. </a:t>
            </a:r>
          </a:p>
          <a:p>
            <a:pPr algn="ctr"/>
            <a:r>
              <a:rPr lang="it-IT" sz="800" dirty="0">
                <a:solidFill>
                  <a:schemeClr val="bg1">
                    <a:lumMod val="75000"/>
                  </a:schemeClr>
                </a:solidFill>
              </a:rPr>
              <a:t>Merito giovanile</a:t>
            </a:r>
          </a:p>
        </p:txBody>
      </p:sp>
      <p:sp>
        <p:nvSpPr>
          <p:cNvPr id="18" name="Rettangolo 17">
            <a:extLst>
              <a:ext uri="{FF2B5EF4-FFF2-40B4-BE49-F238E27FC236}">
                <a16:creationId xmlns:a16="http://schemas.microsoft.com/office/drawing/2014/main" xmlns="" id="{C6AA8EDB-002F-45C9-9B5A-1D9884426A71}"/>
              </a:ext>
            </a:extLst>
          </p:cNvPr>
          <p:cNvSpPr/>
          <p:nvPr/>
        </p:nvSpPr>
        <p:spPr>
          <a:xfrm>
            <a:off x="69489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 </a:t>
            </a:r>
          </a:p>
          <a:p>
            <a:pPr algn="ctr"/>
            <a:r>
              <a:rPr lang="it-IT" sz="800" dirty="0">
                <a:solidFill>
                  <a:schemeClr val="bg1">
                    <a:lumMod val="75000"/>
                  </a:schemeClr>
                </a:solidFill>
              </a:rPr>
              <a:t>Acquisizione di dati</a:t>
            </a:r>
          </a:p>
        </p:txBody>
      </p:sp>
      <p:sp>
        <p:nvSpPr>
          <p:cNvPr id="19" name="Rettangolo 18">
            <a:extLst>
              <a:ext uri="{FF2B5EF4-FFF2-40B4-BE49-F238E27FC236}">
                <a16:creationId xmlns:a16="http://schemas.microsoft.com/office/drawing/2014/main" xmlns="" id="{FBFD6324-BEAE-461D-A55A-63CB26DA62CD}"/>
              </a:ext>
            </a:extLst>
          </p:cNvPr>
          <p:cNvSpPr/>
          <p:nvPr/>
        </p:nvSpPr>
        <p:spPr>
          <a:xfrm>
            <a:off x="73788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2. Cultura del rispetto</a:t>
            </a:r>
          </a:p>
        </p:txBody>
      </p:sp>
      <p:sp>
        <p:nvSpPr>
          <p:cNvPr id="20" name="Rettangolo 19">
            <a:extLst>
              <a:ext uri="{FF2B5EF4-FFF2-40B4-BE49-F238E27FC236}">
                <a16:creationId xmlns:a16="http://schemas.microsoft.com/office/drawing/2014/main" xmlns="" id="{A0026283-72DD-4CDD-BB37-089139DEB3F5}"/>
              </a:ext>
            </a:extLst>
          </p:cNvPr>
          <p:cNvSpPr/>
          <p:nvPr/>
        </p:nvSpPr>
        <p:spPr>
          <a:xfrm>
            <a:off x="78086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3.</a:t>
            </a:r>
          </a:p>
          <a:p>
            <a:pPr algn="ctr"/>
            <a:r>
              <a:rPr lang="it-IT" sz="800" dirty="0">
                <a:solidFill>
                  <a:schemeClr val="bg1">
                    <a:lumMod val="75000"/>
                  </a:schemeClr>
                </a:solidFill>
              </a:rPr>
              <a:t>Informa-zione e prevenzione</a:t>
            </a:r>
          </a:p>
        </p:txBody>
      </p:sp>
      <p:sp>
        <p:nvSpPr>
          <p:cNvPr id="21" name="Rettangolo 20">
            <a:extLst>
              <a:ext uri="{FF2B5EF4-FFF2-40B4-BE49-F238E27FC236}">
                <a16:creationId xmlns:a16="http://schemas.microsoft.com/office/drawing/2014/main" xmlns="" id="{84A34D9C-05BF-4074-BB3A-B7E2F661D63A}"/>
              </a:ext>
            </a:extLst>
          </p:cNvPr>
          <p:cNvSpPr/>
          <p:nvPr/>
        </p:nvSpPr>
        <p:spPr>
          <a:xfrm>
            <a:off x="82385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4. </a:t>
            </a:r>
          </a:p>
          <a:p>
            <a:pPr algn="ctr"/>
            <a:r>
              <a:rPr lang="it-IT" sz="800" dirty="0">
                <a:solidFill>
                  <a:schemeClr val="bg1">
                    <a:lumMod val="75000"/>
                  </a:schemeClr>
                </a:solidFill>
              </a:rPr>
              <a:t>Formazione degli operatori</a:t>
            </a:r>
          </a:p>
        </p:txBody>
      </p:sp>
      <p:sp>
        <p:nvSpPr>
          <p:cNvPr id="22" name="Rettangolo 21">
            <a:extLst>
              <a:ext uri="{FF2B5EF4-FFF2-40B4-BE49-F238E27FC236}">
                <a16:creationId xmlns:a16="http://schemas.microsoft.com/office/drawing/2014/main" xmlns="" id="{B61C024D-5DCF-4248-A247-0558DD44C2E2}"/>
              </a:ext>
            </a:extLst>
          </p:cNvPr>
          <p:cNvSpPr/>
          <p:nvPr/>
        </p:nvSpPr>
        <p:spPr>
          <a:xfrm>
            <a:off x="8668406"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5. </a:t>
            </a:r>
          </a:p>
          <a:p>
            <a:pPr algn="ctr"/>
            <a:r>
              <a:rPr lang="it-IT" sz="800" dirty="0">
                <a:solidFill>
                  <a:schemeClr val="bg1">
                    <a:lumMod val="75000"/>
                  </a:schemeClr>
                </a:solidFill>
              </a:rPr>
              <a:t>Denuncia e assistenza</a:t>
            </a:r>
          </a:p>
        </p:txBody>
      </p:sp>
      <p:sp>
        <p:nvSpPr>
          <p:cNvPr id="23" name="Rettangolo 22">
            <a:extLst>
              <a:ext uri="{FF2B5EF4-FFF2-40B4-BE49-F238E27FC236}">
                <a16:creationId xmlns:a16="http://schemas.microsoft.com/office/drawing/2014/main" xmlns="" id="{DC85E8C2-ED59-4AB9-9AE4-D9BFB7B14943}"/>
              </a:ext>
            </a:extLst>
          </p:cNvPr>
          <p:cNvSpPr/>
          <p:nvPr/>
        </p:nvSpPr>
        <p:spPr>
          <a:xfrm>
            <a:off x="2220474" y="1748361"/>
            <a:ext cx="4728487" cy="402336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CasellaDiTesto 23">
            <a:extLst>
              <a:ext uri="{FF2B5EF4-FFF2-40B4-BE49-F238E27FC236}">
                <a16:creationId xmlns:a16="http://schemas.microsoft.com/office/drawing/2014/main" xmlns="" id="{11A3B3E0-468B-4F3C-AFA4-F4B87FBA8311}"/>
              </a:ext>
            </a:extLst>
          </p:cNvPr>
          <p:cNvSpPr txBox="1"/>
          <p:nvPr/>
        </p:nvSpPr>
        <p:spPr>
          <a:xfrm>
            <a:off x="2220474" y="240258"/>
            <a:ext cx="4728487"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GIOVANI</a:t>
            </a:r>
          </a:p>
        </p:txBody>
      </p:sp>
      <p:sp>
        <p:nvSpPr>
          <p:cNvPr id="25" name="CasellaDiTesto 24">
            <a:extLst>
              <a:ext uri="{FF2B5EF4-FFF2-40B4-BE49-F238E27FC236}">
                <a16:creationId xmlns:a16="http://schemas.microsoft.com/office/drawing/2014/main" xmlns="" id="{4ABF9CC3-62CB-46FD-B97F-EC878CD85F77}"/>
              </a:ext>
            </a:extLst>
          </p:cNvPr>
          <p:cNvSpPr txBox="1"/>
          <p:nvPr/>
        </p:nvSpPr>
        <p:spPr>
          <a:xfrm>
            <a:off x="6948962" y="240258"/>
            <a:ext cx="2149308"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PARI OPPORTUNITÀ</a:t>
            </a:r>
          </a:p>
        </p:txBody>
      </p:sp>
      <p:sp>
        <p:nvSpPr>
          <p:cNvPr id="26" name="Rettangolo 25">
            <a:extLst>
              <a:ext uri="{FF2B5EF4-FFF2-40B4-BE49-F238E27FC236}">
                <a16:creationId xmlns:a16="http://schemas.microsoft.com/office/drawing/2014/main" xmlns="" id="{18E97620-2B58-4158-AAC4-006DD87E414D}"/>
              </a:ext>
            </a:extLst>
          </p:cNvPr>
          <p:cNvSpPr/>
          <p:nvPr/>
        </p:nvSpPr>
        <p:spPr>
          <a:xfrm>
            <a:off x="6948956" y="1744383"/>
            <a:ext cx="2149313" cy="402336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Segnaposto numero diapositiva 28">
            <a:extLst>
              <a:ext uri="{FF2B5EF4-FFF2-40B4-BE49-F238E27FC236}">
                <a16:creationId xmlns:a16="http://schemas.microsoft.com/office/drawing/2014/main" xmlns="" id="{10916DFA-699B-41BA-A000-914F27DEFBD4}"/>
              </a:ext>
            </a:extLst>
          </p:cNvPr>
          <p:cNvSpPr>
            <a:spLocks noGrp="1"/>
          </p:cNvSpPr>
          <p:nvPr>
            <p:ph type="sldNum" sz="quarter" idx="12"/>
          </p:nvPr>
        </p:nvSpPr>
        <p:spPr/>
        <p:txBody>
          <a:bodyPr/>
          <a:lstStyle/>
          <a:p>
            <a:fld id="{F3F62DD9-9BCB-4B30-BF64-F9D901BEB4A8}" type="slidenum">
              <a:rPr lang="it-IT" smtClean="0"/>
              <a:t>3</a:t>
            </a:fld>
            <a:endParaRPr lang="it-IT"/>
          </a:p>
        </p:txBody>
      </p:sp>
    </p:spTree>
    <p:extLst>
      <p:ext uri="{BB962C8B-B14F-4D97-AF65-F5344CB8AC3E}">
        <p14:creationId xmlns:p14="http://schemas.microsoft.com/office/powerpoint/2010/main" val="2167911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ttangolo 29">
            <a:extLst>
              <a:ext uri="{FF2B5EF4-FFF2-40B4-BE49-F238E27FC236}">
                <a16:creationId xmlns:a16="http://schemas.microsoft.com/office/drawing/2014/main" xmlns="" id="{FC044D12-B54A-4DA7-9644-432FBD899EE2}"/>
              </a:ext>
            </a:extLst>
          </p:cNvPr>
          <p:cNvSpPr/>
          <p:nvPr/>
        </p:nvSpPr>
        <p:spPr>
          <a:xfrm>
            <a:off x="2220474"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1.1. </a:t>
            </a:r>
          </a:p>
          <a:p>
            <a:pPr algn="ctr"/>
            <a:r>
              <a:rPr lang="it-IT" sz="800" dirty="0">
                <a:solidFill>
                  <a:schemeClr val="tx1"/>
                </a:solidFill>
              </a:rPr>
              <a:t>Infanzia e benessere</a:t>
            </a:r>
          </a:p>
        </p:txBody>
      </p:sp>
      <p:sp>
        <p:nvSpPr>
          <p:cNvPr id="31" name="Rettangolo 30">
            <a:extLst>
              <a:ext uri="{FF2B5EF4-FFF2-40B4-BE49-F238E27FC236}">
                <a16:creationId xmlns:a16="http://schemas.microsoft.com/office/drawing/2014/main" xmlns="" id="{F61D2A5D-F4E3-4564-93DC-00255797F2F6}"/>
              </a:ext>
            </a:extLst>
          </p:cNvPr>
          <p:cNvSpPr/>
          <p:nvPr/>
        </p:nvSpPr>
        <p:spPr>
          <a:xfrm>
            <a:off x="2650337"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1.2.</a:t>
            </a:r>
          </a:p>
          <a:p>
            <a:pPr algn="ctr"/>
            <a:r>
              <a:rPr lang="it-IT" sz="800" dirty="0">
                <a:solidFill>
                  <a:schemeClr val="tx1"/>
                </a:solidFill>
              </a:rPr>
              <a:t>Infanzia e coinvolgi-mento</a:t>
            </a:r>
          </a:p>
        </p:txBody>
      </p:sp>
      <p:sp>
        <p:nvSpPr>
          <p:cNvPr id="34" name="Rettangolo 33">
            <a:extLst>
              <a:ext uri="{FF2B5EF4-FFF2-40B4-BE49-F238E27FC236}">
                <a16:creationId xmlns:a16="http://schemas.microsoft.com/office/drawing/2014/main" xmlns="" id="{50C828AE-253B-4252-9990-41B2AFC68AE9}"/>
              </a:ext>
            </a:extLst>
          </p:cNvPr>
          <p:cNvSpPr/>
          <p:nvPr/>
        </p:nvSpPr>
        <p:spPr>
          <a:xfrm>
            <a:off x="30801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1.3.</a:t>
            </a:r>
          </a:p>
          <a:p>
            <a:pPr algn="ctr"/>
            <a:r>
              <a:rPr lang="it-IT" sz="800" dirty="0">
                <a:solidFill>
                  <a:schemeClr val="bg1">
                    <a:lumMod val="75000"/>
                  </a:schemeClr>
                </a:solidFill>
              </a:rPr>
              <a:t>Infanzia e cultura</a:t>
            </a:r>
          </a:p>
        </p:txBody>
      </p:sp>
      <p:sp>
        <p:nvSpPr>
          <p:cNvPr id="37" name="Rettangolo 36">
            <a:extLst>
              <a:ext uri="{FF2B5EF4-FFF2-40B4-BE49-F238E27FC236}">
                <a16:creationId xmlns:a16="http://schemas.microsoft.com/office/drawing/2014/main" xmlns="" id="{91965A79-934D-4876-AC21-653C411C73E6}"/>
              </a:ext>
            </a:extLst>
          </p:cNvPr>
          <p:cNvSpPr/>
          <p:nvPr/>
        </p:nvSpPr>
        <p:spPr>
          <a:xfrm>
            <a:off x="3510062"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1.4. </a:t>
            </a:r>
          </a:p>
          <a:p>
            <a:pPr algn="ctr"/>
            <a:r>
              <a:rPr lang="it-IT" sz="800" dirty="0">
                <a:solidFill>
                  <a:schemeClr val="tx1"/>
                </a:solidFill>
              </a:rPr>
              <a:t>Prevenzione del disagio</a:t>
            </a:r>
          </a:p>
        </p:txBody>
      </p:sp>
      <p:sp>
        <p:nvSpPr>
          <p:cNvPr id="40" name="Rettangolo 39">
            <a:extLst>
              <a:ext uri="{FF2B5EF4-FFF2-40B4-BE49-F238E27FC236}">
                <a16:creationId xmlns:a16="http://schemas.microsoft.com/office/drawing/2014/main" xmlns="" id="{4BBE81A2-973C-4F6E-812B-3760BF8B3F56}"/>
              </a:ext>
            </a:extLst>
          </p:cNvPr>
          <p:cNvSpPr/>
          <p:nvPr/>
        </p:nvSpPr>
        <p:spPr>
          <a:xfrm>
            <a:off x="2220474" y="1748361"/>
            <a:ext cx="4728487" cy="3135462"/>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4" name="Tabella 3">
            <a:extLst>
              <a:ext uri="{FF2B5EF4-FFF2-40B4-BE49-F238E27FC236}">
                <a16:creationId xmlns:a16="http://schemas.microsoft.com/office/drawing/2014/main" xmlns="" id="{75A5E469-C587-4BB1-BAAE-55A32BCA732E}"/>
              </a:ext>
            </a:extLst>
          </p:cNvPr>
          <p:cNvGraphicFramePr>
            <a:graphicFrameLocks noGrp="1"/>
          </p:cNvGraphicFramePr>
          <p:nvPr>
            <p:extLst>
              <p:ext uri="{D42A27DB-BD31-4B8C-83A1-F6EECF244321}">
                <p14:modId xmlns:p14="http://schemas.microsoft.com/office/powerpoint/2010/main" val="81281005"/>
              </p:ext>
            </p:extLst>
          </p:nvPr>
        </p:nvGraphicFramePr>
        <p:xfrm>
          <a:off x="46174" y="1748726"/>
          <a:ext cx="2179234" cy="4236720"/>
        </p:xfrm>
        <a:graphic>
          <a:graphicData uri="http://schemas.openxmlformats.org/drawingml/2006/table">
            <a:tbl>
              <a:tblPr/>
              <a:tblGrid>
                <a:gridCol w="1089617">
                  <a:extLst>
                    <a:ext uri="{9D8B030D-6E8A-4147-A177-3AD203B41FA5}">
                      <a16:colId xmlns:a16="http://schemas.microsoft.com/office/drawing/2014/main" xmlns="" val="1029966341"/>
                    </a:ext>
                  </a:extLst>
                </a:gridCol>
                <a:gridCol w="1089617">
                  <a:extLst>
                    <a:ext uri="{9D8B030D-6E8A-4147-A177-3AD203B41FA5}">
                      <a16:colId xmlns:a16="http://schemas.microsoft.com/office/drawing/2014/main" xmlns="" val="1230120062"/>
                    </a:ext>
                  </a:extLst>
                </a:gridCol>
              </a:tblGrid>
              <a:tr h="0">
                <a:tc>
                  <a:txBody>
                    <a:bodyPr/>
                    <a:lstStyle/>
                    <a:p>
                      <a:pPr algn="l" fontAlgn="ctr"/>
                      <a:r>
                        <a:rPr lang="it-IT" sz="800" b="0" i="0" u="none" strike="noStrike" dirty="0">
                          <a:solidFill>
                            <a:srgbClr val="000000"/>
                          </a:solidFill>
                          <a:effectLst/>
                          <a:latin typeface="Calibri" panose="020F0502020204030204" pitchFamily="34" charset="0"/>
                        </a:rPr>
                        <a:t>Obiettivi strategici DSI 2017-2020</a:t>
                      </a:r>
                    </a:p>
                  </a:txBody>
                  <a:tcPr marL="34290" marR="3429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tc>
                  <a:txBody>
                    <a:bodyPr/>
                    <a:lstStyle/>
                    <a:p>
                      <a:pPr algn="l" fontAlgn="ctr"/>
                      <a:r>
                        <a:rPr lang="it-IT" sz="800" b="0" i="0" u="none" strike="noStrike" dirty="0">
                          <a:solidFill>
                            <a:srgbClr val="000000"/>
                          </a:solidFill>
                          <a:effectLst/>
                          <a:latin typeface="Calibri" panose="020F0502020204030204" pitchFamily="34" charset="0"/>
                        </a:rPr>
                        <a:t>Obiettivi specifici DPP 2019</a:t>
                      </a:r>
                    </a:p>
                  </a:txBody>
                  <a:tcPr marL="34290" marR="3429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xmlns="" val="2066896340"/>
                  </a:ext>
                </a:extLst>
              </a:tr>
              <a:tr h="136663">
                <a:tc>
                  <a:txBody>
                    <a:bodyPr/>
                    <a:lstStyle/>
                    <a:p>
                      <a:pPr algn="l" fontAlgn="t"/>
                      <a:r>
                        <a:rPr lang="it-IT" sz="800" b="1" i="0" u="none" strike="noStrike" dirty="0">
                          <a:solidFill>
                            <a:srgbClr val="4472C4"/>
                          </a:solidFill>
                          <a:effectLst/>
                          <a:latin typeface="Calibri" panose="020F0502020204030204" pitchFamily="34" charset="0"/>
                        </a:rPr>
                        <a:t>2.3. Inclusione sociale, contrasto alle povertà e alla vulnerabilità sociale</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1" i="0" u="none" strike="noStrike" dirty="0">
                          <a:solidFill>
                            <a:srgbClr val="4472C4"/>
                          </a:solidFill>
                          <a:effectLst/>
                          <a:latin typeface="Calibri" panose="020F0502020204030204" pitchFamily="34" charset="0"/>
                        </a:rPr>
                        <a:t>2.3. Inclusione sociale, contrasto alle povertà e alla vulnerabilità sociale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40339163"/>
                  </a:ext>
                </a:extLst>
              </a:tr>
              <a:tr h="136663">
                <a:tc>
                  <a:txBody>
                    <a:bodyPr/>
                    <a:lstStyle/>
                    <a:p>
                      <a:pPr algn="l" fontAlgn="t"/>
                      <a:r>
                        <a:rPr lang="it-IT" sz="800" b="0" i="0" u="none" strike="noStrike" dirty="0">
                          <a:solidFill>
                            <a:srgbClr val="000000"/>
                          </a:solidFill>
                          <a:effectLst/>
                          <a:latin typeface="Calibri" panose="020F0502020204030204" pitchFamily="34" charset="0"/>
                        </a:rPr>
                        <a:t>2.3.a) Promuove azioni mirate all'inclusione delle seconde e terze generazioni.</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l" fontAlgn="t"/>
                      <a:r>
                        <a:rPr lang="it-IT" sz="800" b="0" i="0" u="none" strike="noStrike">
                          <a:solidFill>
                            <a:srgbClr val="000000"/>
                          </a:solidFill>
                          <a:effectLst/>
                          <a:latin typeface="Calibri" panose="020F0502020204030204" pitchFamily="34" charset="0"/>
                        </a:rPr>
                        <a:t> </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324593239"/>
                  </a:ext>
                </a:extLst>
              </a:tr>
              <a:tr h="204548">
                <a:tc>
                  <a:txBody>
                    <a:bodyPr/>
                    <a:lstStyle/>
                    <a:p>
                      <a:pPr algn="l" fontAlgn="t"/>
                      <a:r>
                        <a:rPr lang="it-IT" sz="800" b="0" i="0" u="none" strike="noStrike" dirty="0">
                          <a:solidFill>
                            <a:srgbClr val="000000"/>
                          </a:solidFill>
                          <a:effectLst/>
                          <a:latin typeface="Calibri" panose="020F0502020204030204" pitchFamily="34" charset="0"/>
                        </a:rPr>
                        <a:t>2.3.b) Azioni finalizzate all'inserimento lavorativo di persone in condizioni di svantaggio o di vulnerabilità di cui alla l.r. n. 14/2015, e le azioni volte all’inclusione sociale</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2.3.b.1) Sviluppo di progetti di inclusione sociale di soggetti svantaggiati attraverso esperienze lavorative protette.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1135985206"/>
                  </a:ext>
                </a:extLst>
              </a:tr>
              <a:tr h="272433">
                <a:tc>
                  <a:txBody>
                    <a:bodyPr/>
                    <a:lstStyle/>
                    <a:p>
                      <a:pPr algn="l" fontAlgn="t"/>
                      <a:r>
                        <a:rPr lang="it-IT" sz="800" b="0" i="0" u="none" strike="noStrike" dirty="0">
                          <a:solidFill>
                            <a:srgbClr val="000000"/>
                          </a:solidFill>
                          <a:effectLst/>
                          <a:latin typeface="Calibri" panose="020F0502020204030204" pitchFamily="34" charset="0"/>
                        </a:rPr>
                        <a:t>2.3.c) Pari considerazione è riservata alla costituzione e al coordinamento di stabili reti dei principali attori della comunità che perseguano una proficua integrazione degli interventi, allo scopo di garantire la loro continuità e sostenibilità. </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it-IT" sz="800" b="0" i="0" u="none" strike="noStrike" dirty="0">
                          <a:solidFill>
                            <a:srgbClr val="000000"/>
                          </a:solidFill>
                          <a:effectLst/>
                          <a:latin typeface="Calibri" panose="020F0502020204030204" pitchFamily="34" charset="0"/>
                        </a:rPr>
                        <a:t>non specificato </a:t>
                      </a:r>
                      <a:r>
                        <a:rPr lang="it-IT" sz="800" b="0" i="0" u="none" strike="noStrike" dirty="0" err="1">
                          <a:solidFill>
                            <a:srgbClr val="000000"/>
                          </a:solidFill>
                          <a:effectLst/>
                          <a:latin typeface="Calibri" panose="020F0502020204030204" pitchFamily="34" charset="0"/>
                        </a:rPr>
                        <a:t>vd.Obiettivo</a:t>
                      </a:r>
                      <a:r>
                        <a:rPr lang="it-IT" sz="800" b="0" i="0" u="none" strike="noStrike" dirty="0">
                          <a:solidFill>
                            <a:srgbClr val="000000"/>
                          </a:solidFill>
                          <a:effectLst/>
                          <a:latin typeface="Calibri" panose="020F0502020204030204" pitchFamily="34" charset="0"/>
                        </a:rPr>
                        <a:t> trasversale</a:t>
                      </a:r>
                    </a:p>
                  </a:txBody>
                  <a:tcPr marL="34290" marR="34290" anchor="ctr">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33447039"/>
                  </a:ext>
                </a:extLst>
              </a:tr>
            </a:tbl>
          </a:graphicData>
        </a:graphic>
      </p:graphicFrame>
      <p:sp>
        <p:nvSpPr>
          <p:cNvPr id="9" name="Rettangolo 8">
            <a:extLst>
              <a:ext uri="{FF2B5EF4-FFF2-40B4-BE49-F238E27FC236}">
                <a16:creationId xmlns:a16="http://schemas.microsoft.com/office/drawing/2014/main" xmlns="" id="{8C01ECDC-5664-4EB8-9BBF-28BEC0C8EF26}"/>
              </a:ext>
            </a:extLst>
          </p:cNvPr>
          <p:cNvSpPr/>
          <p:nvPr/>
        </p:nvSpPr>
        <p:spPr>
          <a:xfrm>
            <a:off x="43594" y="1475563"/>
            <a:ext cx="1747017" cy="430887"/>
          </a:xfrm>
          <a:prstGeom prst="rect">
            <a:avLst/>
          </a:prstGeom>
        </p:spPr>
        <p:txBody>
          <a:bodyPr wrap="square">
            <a:spAutoFit/>
          </a:bodyPr>
          <a:lstStyle/>
          <a:p>
            <a:pPr fontAlgn="ctr"/>
            <a:r>
              <a:rPr lang="it-IT" sz="1100" dirty="0">
                <a:solidFill>
                  <a:srgbClr val="000000"/>
                </a:solidFill>
                <a:latin typeface="Calibri" panose="020F0502020204030204" pitchFamily="34" charset="0"/>
              </a:rPr>
              <a:t>2. Attività di rilevante valore sociale</a:t>
            </a:r>
          </a:p>
        </p:txBody>
      </p:sp>
      <p:sp>
        <p:nvSpPr>
          <p:cNvPr id="27" name="CasellaDiTesto 26">
            <a:extLst>
              <a:ext uri="{FF2B5EF4-FFF2-40B4-BE49-F238E27FC236}">
                <a16:creationId xmlns:a16="http://schemas.microsoft.com/office/drawing/2014/main" xmlns="" id="{6F64BBBB-9233-413F-8CD7-B11977C72F52}"/>
              </a:ext>
            </a:extLst>
          </p:cNvPr>
          <p:cNvSpPr txBox="1"/>
          <p:nvPr/>
        </p:nvSpPr>
        <p:spPr>
          <a:xfrm>
            <a:off x="2220474" y="240258"/>
            <a:ext cx="4728487"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GIOVANI</a:t>
            </a:r>
          </a:p>
        </p:txBody>
      </p:sp>
      <p:sp>
        <p:nvSpPr>
          <p:cNvPr id="28" name="CasellaDiTesto 27">
            <a:extLst>
              <a:ext uri="{FF2B5EF4-FFF2-40B4-BE49-F238E27FC236}">
                <a16:creationId xmlns:a16="http://schemas.microsoft.com/office/drawing/2014/main" xmlns="" id="{0823E20A-39F1-4736-BA49-BFB398DE461C}"/>
              </a:ext>
            </a:extLst>
          </p:cNvPr>
          <p:cNvSpPr txBox="1"/>
          <p:nvPr/>
        </p:nvSpPr>
        <p:spPr>
          <a:xfrm>
            <a:off x="6948962" y="240258"/>
            <a:ext cx="2149308"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PARI OPPORTUNITÀ</a:t>
            </a:r>
          </a:p>
        </p:txBody>
      </p:sp>
      <p:sp>
        <p:nvSpPr>
          <p:cNvPr id="29" name="Rettangolo 28">
            <a:extLst>
              <a:ext uri="{FF2B5EF4-FFF2-40B4-BE49-F238E27FC236}">
                <a16:creationId xmlns:a16="http://schemas.microsoft.com/office/drawing/2014/main" xmlns="" id="{937E066B-C65F-4B09-B5E6-5F7733DD345C}"/>
              </a:ext>
            </a:extLst>
          </p:cNvPr>
          <p:cNvSpPr/>
          <p:nvPr/>
        </p:nvSpPr>
        <p:spPr>
          <a:xfrm>
            <a:off x="6948956" y="1744383"/>
            <a:ext cx="2149313" cy="313944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2" name="Connettore a gomito 31">
            <a:extLst>
              <a:ext uri="{FF2B5EF4-FFF2-40B4-BE49-F238E27FC236}">
                <a16:creationId xmlns:a16="http://schemas.microsoft.com/office/drawing/2014/main" xmlns="" id="{391D94A8-DBB2-4192-B250-B242FACE2586}"/>
              </a:ext>
            </a:extLst>
          </p:cNvPr>
          <p:cNvCxnSpPr>
            <a:cxnSpLocks/>
          </p:cNvCxnSpPr>
          <p:nvPr/>
        </p:nvCxnSpPr>
        <p:spPr>
          <a:xfrm flipV="1">
            <a:off x="2241118" y="1748361"/>
            <a:ext cx="625219" cy="26658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Connettore a gomito 32">
            <a:extLst>
              <a:ext uri="{FF2B5EF4-FFF2-40B4-BE49-F238E27FC236}">
                <a16:creationId xmlns:a16="http://schemas.microsoft.com/office/drawing/2014/main" xmlns="" id="{D4F31B3C-359C-4624-9320-AEE3AA72F3A8}"/>
              </a:ext>
            </a:extLst>
          </p:cNvPr>
          <p:cNvCxnSpPr>
            <a:cxnSpLocks/>
          </p:cNvCxnSpPr>
          <p:nvPr/>
        </p:nvCxnSpPr>
        <p:spPr>
          <a:xfrm flipV="1">
            <a:off x="2241118" y="1748361"/>
            <a:ext cx="195356" cy="26658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Connettore a gomito 35">
            <a:extLst>
              <a:ext uri="{FF2B5EF4-FFF2-40B4-BE49-F238E27FC236}">
                <a16:creationId xmlns:a16="http://schemas.microsoft.com/office/drawing/2014/main" xmlns="" id="{53781E09-554E-41CE-A8B0-38C28BEB9D92}"/>
              </a:ext>
            </a:extLst>
          </p:cNvPr>
          <p:cNvCxnSpPr>
            <a:cxnSpLocks/>
          </p:cNvCxnSpPr>
          <p:nvPr/>
        </p:nvCxnSpPr>
        <p:spPr>
          <a:xfrm flipV="1">
            <a:off x="2241118" y="1748361"/>
            <a:ext cx="1484944" cy="2665807"/>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5" name="Rettangolo 34">
            <a:extLst>
              <a:ext uri="{FF2B5EF4-FFF2-40B4-BE49-F238E27FC236}">
                <a16:creationId xmlns:a16="http://schemas.microsoft.com/office/drawing/2014/main" xmlns="" id="{03A986CA-865F-432F-8BB3-383914C1874F}"/>
              </a:ext>
            </a:extLst>
          </p:cNvPr>
          <p:cNvSpPr/>
          <p:nvPr/>
        </p:nvSpPr>
        <p:spPr>
          <a:xfrm>
            <a:off x="39399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1.5.</a:t>
            </a:r>
          </a:p>
          <a:p>
            <a:pPr algn="ctr"/>
            <a:r>
              <a:rPr lang="it-IT" sz="800" dirty="0">
                <a:solidFill>
                  <a:schemeClr val="bg1">
                    <a:lumMod val="75000"/>
                  </a:schemeClr>
                </a:solidFill>
              </a:rPr>
              <a:t>Volontariato dei giovani</a:t>
            </a:r>
          </a:p>
        </p:txBody>
      </p:sp>
      <p:sp>
        <p:nvSpPr>
          <p:cNvPr id="38" name="Rettangolo 37">
            <a:extLst>
              <a:ext uri="{FF2B5EF4-FFF2-40B4-BE49-F238E27FC236}">
                <a16:creationId xmlns:a16="http://schemas.microsoft.com/office/drawing/2014/main" xmlns="" id="{8516A16D-909B-44A8-AC9D-29A776043826}"/>
              </a:ext>
            </a:extLst>
          </p:cNvPr>
          <p:cNvSpPr/>
          <p:nvPr/>
        </p:nvSpPr>
        <p:spPr>
          <a:xfrm>
            <a:off x="43697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1.6. Iniziative dei giovani</a:t>
            </a:r>
          </a:p>
        </p:txBody>
      </p:sp>
      <p:sp>
        <p:nvSpPr>
          <p:cNvPr id="39" name="Rettangolo 38">
            <a:extLst>
              <a:ext uri="{FF2B5EF4-FFF2-40B4-BE49-F238E27FC236}">
                <a16:creationId xmlns:a16="http://schemas.microsoft.com/office/drawing/2014/main" xmlns="" id="{B6C79AE7-D404-4D7F-877D-66ED2EDFBF81}"/>
              </a:ext>
            </a:extLst>
          </p:cNvPr>
          <p:cNvSpPr/>
          <p:nvPr/>
        </p:nvSpPr>
        <p:spPr>
          <a:xfrm>
            <a:off x="522951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1.8. </a:t>
            </a:r>
          </a:p>
          <a:p>
            <a:pPr algn="ctr"/>
            <a:r>
              <a:rPr lang="it-IT" sz="800" dirty="0">
                <a:solidFill>
                  <a:schemeClr val="bg1">
                    <a:lumMod val="75000"/>
                  </a:schemeClr>
                </a:solidFill>
              </a:rPr>
              <a:t>Progetti educativi</a:t>
            </a:r>
          </a:p>
        </p:txBody>
      </p:sp>
      <p:sp>
        <p:nvSpPr>
          <p:cNvPr id="41" name="Rettangolo 40">
            <a:extLst>
              <a:ext uri="{FF2B5EF4-FFF2-40B4-BE49-F238E27FC236}">
                <a16:creationId xmlns:a16="http://schemas.microsoft.com/office/drawing/2014/main" xmlns="" id="{9C641C1C-4B15-4F1C-A107-77EC2229D0B5}"/>
              </a:ext>
            </a:extLst>
          </p:cNvPr>
          <p:cNvSpPr/>
          <p:nvPr/>
        </p:nvSpPr>
        <p:spPr>
          <a:xfrm>
            <a:off x="56593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1.9. </a:t>
            </a:r>
          </a:p>
          <a:p>
            <a:pPr algn="ctr"/>
            <a:r>
              <a:rPr lang="it-IT" sz="800" dirty="0">
                <a:solidFill>
                  <a:schemeClr val="bg1">
                    <a:lumMod val="75000"/>
                  </a:schemeClr>
                </a:solidFill>
              </a:rPr>
              <a:t>Azioni di </a:t>
            </a:r>
            <a:r>
              <a:rPr lang="it-IT" sz="800" dirty="0" err="1">
                <a:solidFill>
                  <a:schemeClr val="bg1">
                    <a:lumMod val="75000"/>
                  </a:schemeClr>
                </a:solidFill>
              </a:rPr>
              <a:t>orientamen</a:t>
            </a:r>
            <a:r>
              <a:rPr lang="it-IT" sz="800" dirty="0">
                <a:solidFill>
                  <a:schemeClr val="bg1">
                    <a:lumMod val="75000"/>
                  </a:schemeClr>
                </a:solidFill>
              </a:rPr>
              <a:t>-to</a:t>
            </a:r>
          </a:p>
        </p:txBody>
      </p:sp>
      <p:sp>
        <p:nvSpPr>
          <p:cNvPr id="42" name="Rettangolo 41">
            <a:extLst>
              <a:ext uri="{FF2B5EF4-FFF2-40B4-BE49-F238E27FC236}">
                <a16:creationId xmlns:a16="http://schemas.microsoft.com/office/drawing/2014/main" xmlns="" id="{5E486FA0-C3F5-4E5C-8BE7-8132A12FCCFE}"/>
              </a:ext>
            </a:extLst>
          </p:cNvPr>
          <p:cNvSpPr/>
          <p:nvPr/>
        </p:nvSpPr>
        <p:spPr>
          <a:xfrm>
            <a:off x="60892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1.10. Contesti educativi aperti</a:t>
            </a:r>
          </a:p>
        </p:txBody>
      </p:sp>
      <p:sp>
        <p:nvSpPr>
          <p:cNvPr id="43" name="Rettangolo 42">
            <a:extLst>
              <a:ext uri="{FF2B5EF4-FFF2-40B4-BE49-F238E27FC236}">
                <a16:creationId xmlns:a16="http://schemas.microsoft.com/office/drawing/2014/main" xmlns="" id="{A1D56A26-A599-4332-A5BB-8139EB8EEED7}"/>
              </a:ext>
            </a:extLst>
          </p:cNvPr>
          <p:cNvSpPr/>
          <p:nvPr/>
        </p:nvSpPr>
        <p:spPr>
          <a:xfrm>
            <a:off x="65190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1.11. </a:t>
            </a:r>
          </a:p>
          <a:p>
            <a:pPr algn="ctr"/>
            <a:r>
              <a:rPr lang="it-IT" sz="800" dirty="0">
                <a:solidFill>
                  <a:schemeClr val="bg1">
                    <a:lumMod val="75000"/>
                  </a:schemeClr>
                </a:solidFill>
              </a:rPr>
              <a:t>Partecipa-zione dei giovani</a:t>
            </a:r>
          </a:p>
        </p:txBody>
      </p:sp>
      <p:sp>
        <p:nvSpPr>
          <p:cNvPr id="44" name="Rettangolo 43">
            <a:extLst>
              <a:ext uri="{FF2B5EF4-FFF2-40B4-BE49-F238E27FC236}">
                <a16:creationId xmlns:a16="http://schemas.microsoft.com/office/drawing/2014/main" xmlns="" id="{F5437F6C-63DB-4B18-BB33-E6E05687F17F}"/>
              </a:ext>
            </a:extLst>
          </p:cNvPr>
          <p:cNvSpPr/>
          <p:nvPr/>
        </p:nvSpPr>
        <p:spPr>
          <a:xfrm>
            <a:off x="47996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1.7. </a:t>
            </a:r>
          </a:p>
          <a:p>
            <a:pPr algn="ctr"/>
            <a:r>
              <a:rPr lang="it-IT" sz="800" dirty="0">
                <a:solidFill>
                  <a:schemeClr val="bg1">
                    <a:lumMod val="75000"/>
                  </a:schemeClr>
                </a:solidFill>
              </a:rPr>
              <a:t>Merito giovanile</a:t>
            </a:r>
          </a:p>
        </p:txBody>
      </p:sp>
      <p:sp>
        <p:nvSpPr>
          <p:cNvPr id="45" name="Rettangolo 44">
            <a:extLst>
              <a:ext uri="{FF2B5EF4-FFF2-40B4-BE49-F238E27FC236}">
                <a16:creationId xmlns:a16="http://schemas.microsoft.com/office/drawing/2014/main" xmlns="" id="{6B90A9CC-29D4-40EA-B1FF-D35C8FC21A5B}"/>
              </a:ext>
            </a:extLst>
          </p:cNvPr>
          <p:cNvSpPr/>
          <p:nvPr/>
        </p:nvSpPr>
        <p:spPr>
          <a:xfrm>
            <a:off x="69489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 </a:t>
            </a:r>
          </a:p>
          <a:p>
            <a:pPr algn="ctr"/>
            <a:r>
              <a:rPr lang="it-IT" sz="800" dirty="0">
                <a:solidFill>
                  <a:schemeClr val="bg1">
                    <a:lumMod val="75000"/>
                  </a:schemeClr>
                </a:solidFill>
              </a:rPr>
              <a:t>Acquisizione di dati</a:t>
            </a:r>
          </a:p>
        </p:txBody>
      </p:sp>
      <p:sp>
        <p:nvSpPr>
          <p:cNvPr id="46" name="Rettangolo 45">
            <a:extLst>
              <a:ext uri="{FF2B5EF4-FFF2-40B4-BE49-F238E27FC236}">
                <a16:creationId xmlns:a16="http://schemas.microsoft.com/office/drawing/2014/main" xmlns="" id="{40013E8F-AA7C-4E2B-BC19-4B284347D15A}"/>
              </a:ext>
            </a:extLst>
          </p:cNvPr>
          <p:cNvSpPr/>
          <p:nvPr/>
        </p:nvSpPr>
        <p:spPr>
          <a:xfrm>
            <a:off x="73788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2. Cultura del rispetto</a:t>
            </a:r>
          </a:p>
        </p:txBody>
      </p:sp>
      <p:sp>
        <p:nvSpPr>
          <p:cNvPr id="47" name="Rettangolo 46">
            <a:extLst>
              <a:ext uri="{FF2B5EF4-FFF2-40B4-BE49-F238E27FC236}">
                <a16:creationId xmlns:a16="http://schemas.microsoft.com/office/drawing/2014/main" xmlns="" id="{50852676-2F65-46D8-9397-474BD4726F3A}"/>
              </a:ext>
            </a:extLst>
          </p:cNvPr>
          <p:cNvSpPr/>
          <p:nvPr/>
        </p:nvSpPr>
        <p:spPr>
          <a:xfrm>
            <a:off x="78086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3.</a:t>
            </a:r>
          </a:p>
          <a:p>
            <a:pPr algn="ctr"/>
            <a:r>
              <a:rPr lang="it-IT" sz="800" dirty="0">
                <a:solidFill>
                  <a:schemeClr val="bg1">
                    <a:lumMod val="75000"/>
                  </a:schemeClr>
                </a:solidFill>
              </a:rPr>
              <a:t>Informa-zione e prevenzione</a:t>
            </a:r>
          </a:p>
        </p:txBody>
      </p:sp>
      <p:sp>
        <p:nvSpPr>
          <p:cNvPr id="48" name="Rettangolo 47">
            <a:extLst>
              <a:ext uri="{FF2B5EF4-FFF2-40B4-BE49-F238E27FC236}">
                <a16:creationId xmlns:a16="http://schemas.microsoft.com/office/drawing/2014/main" xmlns="" id="{DD54A5A2-D46F-4ADA-9553-D012F771F147}"/>
              </a:ext>
            </a:extLst>
          </p:cNvPr>
          <p:cNvSpPr/>
          <p:nvPr/>
        </p:nvSpPr>
        <p:spPr>
          <a:xfrm>
            <a:off x="82385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4. </a:t>
            </a:r>
          </a:p>
          <a:p>
            <a:pPr algn="ctr"/>
            <a:r>
              <a:rPr lang="it-IT" sz="800" dirty="0">
                <a:solidFill>
                  <a:schemeClr val="bg1">
                    <a:lumMod val="75000"/>
                  </a:schemeClr>
                </a:solidFill>
              </a:rPr>
              <a:t>Formazione degli operatori</a:t>
            </a:r>
          </a:p>
        </p:txBody>
      </p:sp>
      <p:sp>
        <p:nvSpPr>
          <p:cNvPr id="49" name="Rettangolo 48">
            <a:extLst>
              <a:ext uri="{FF2B5EF4-FFF2-40B4-BE49-F238E27FC236}">
                <a16:creationId xmlns:a16="http://schemas.microsoft.com/office/drawing/2014/main" xmlns="" id="{03A44F3A-AFA0-41F6-A1A9-D07F9BEBE91D}"/>
              </a:ext>
            </a:extLst>
          </p:cNvPr>
          <p:cNvSpPr/>
          <p:nvPr/>
        </p:nvSpPr>
        <p:spPr>
          <a:xfrm>
            <a:off x="8668406"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5. </a:t>
            </a:r>
          </a:p>
          <a:p>
            <a:pPr algn="ctr"/>
            <a:r>
              <a:rPr lang="it-IT" sz="800" dirty="0">
                <a:solidFill>
                  <a:schemeClr val="bg1">
                    <a:lumMod val="75000"/>
                  </a:schemeClr>
                </a:solidFill>
              </a:rPr>
              <a:t>Denuncia e assistenza</a:t>
            </a:r>
          </a:p>
        </p:txBody>
      </p:sp>
      <p:sp>
        <p:nvSpPr>
          <p:cNvPr id="8" name="Segnaposto numero diapositiva 7">
            <a:extLst>
              <a:ext uri="{FF2B5EF4-FFF2-40B4-BE49-F238E27FC236}">
                <a16:creationId xmlns:a16="http://schemas.microsoft.com/office/drawing/2014/main" xmlns="" id="{46A45529-69F1-49B3-A732-81EE8354ECE0}"/>
              </a:ext>
            </a:extLst>
          </p:cNvPr>
          <p:cNvSpPr>
            <a:spLocks noGrp="1"/>
          </p:cNvSpPr>
          <p:nvPr>
            <p:ph type="sldNum" sz="quarter" idx="12"/>
          </p:nvPr>
        </p:nvSpPr>
        <p:spPr/>
        <p:txBody>
          <a:bodyPr/>
          <a:lstStyle/>
          <a:p>
            <a:fld id="{F3F62DD9-9BCB-4B30-BF64-F9D901BEB4A8}" type="slidenum">
              <a:rPr lang="it-IT" smtClean="0"/>
              <a:t>4</a:t>
            </a:fld>
            <a:endParaRPr lang="it-IT"/>
          </a:p>
        </p:txBody>
      </p:sp>
    </p:spTree>
    <p:extLst>
      <p:ext uri="{BB962C8B-B14F-4D97-AF65-F5344CB8AC3E}">
        <p14:creationId xmlns:p14="http://schemas.microsoft.com/office/powerpoint/2010/main" val="641605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ttangolo 33">
            <a:extLst>
              <a:ext uri="{FF2B5EF4-FFF2-40B4-BE49-F238E27FC236}">
                <a16:creationId xmlns:a16="http://schemas.microsoft.com/office/drawing/2014/main" xmlns="" id="{78A404F2-1A3D-4678-9CC7-F61202CB578D}"/>
              </a:ext>
            </a:extLst>
          </p:cNvPr>
          <p:cNvSpPr/>
          <p:nvPr/>
        </p:nvSpPr>
        <p:spPr>
          <a:xfrm>
            <a:off x="3510062"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1.4. </a:t>
            </a:r>
          </a:p>
          <a:p>
            <a:pPr algn="ctr"/>
            <a:r>
              <a:rPr lang="it-IT" sz="800" dirty="0">
                <a:solidFill>
                  <a:schemeClr val="tx1"/>
                </a:solidFill>
              </a:rPr>
              <a:t>Prevenzione del disagio</a:t>
            </a:r>
          </a:p>
        </p:txBody>
      </p:sp>
      <p:sp>
        <p:nvSpPr>
          <p:cNvPr id="40" name="Rettangolo 39">
            <a:extLst>
              <a:ext uri="{FF2B5EF4-FFF2-40B4-BE49-F238E27FC236}">
                <a16:creationId xmlns:a16="http://schemas.microsoft.com/office/drawing/2014/main" xmlns="" id="{4BBE81A2-973C-4F6E-812B-3760BF8B3F56}"/>
              </a:ext>
            </a:extLst>
          </p:cNvPr>
          <p:cNvSpPr/>
          <p:nvPr/>
        </p:nvSpPr>
        <p:spPr>
          <a:xfrm>
            <a:off x="2231836" y="1748361"/>
            <a:ext cx="4717125" cy="477703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xmlns="" id="{8C01ECDC-5664-4EB8-9BBF-28BEC0C8EF26}"/>
              </a:ext>
            </a:extLst>
          </p:cNvPr>
          <p:cNvSpPr/>
          <p:nvPr/>
        </p:nvSpPr>
        <p:spPr>
          <a:xfrm>
            <a:off x="43594" y="1475563"/>
            <a:ext cx="1747017" cy="430887"/>
          </a:xfrm>
          <a:prstGeom prst="rect">
            <a:avLst/>
          </a:prstGeom>
        </p:spPr>
        <p:txBody>
          <a:bodyPr wrap="square">
            <a:spAutoFit/>
          </a:bodyPr>
          <a:lstStyle/>
          <a:p>
            <a:pPr fontAlgn="ctr"/>
            <a:r>
              <a:rPr lang="it-IT" sz="1100" dirty="0">
                <a:solidFill>
                  <a:srgbClr val="000000"/>
                </a:solidFill>
                <a:latin typeface="Calibri" panose="020F0502020204030204" pitchFamily="34" charset="0"/>
              </a:rPr>
              <a:t>2. Attività di rilevante valore sociale</a:t>
            </a:r>
          </a:p>
        </p:txBody>
      </p:sp>
      <p:sp>
        <p:nvSpPr>
          <p:cNvPr id="27" name="CasellaDiTesto 26">
            <a:extLst>
              <a:ext uri="{FF2B5EF4-FFF2-40B4-BE49-F238E27FC236}">
                <a16:creationId xmlns:a16="http://schemas.microsoft.com/office/drawing/2014/main" xmlns="" id="{6F64BBBB-9233-413F-8CD7-B11977C72F52}"/>
              </a:ext>
            </a:extLst>
          </p:cNvPr>
          <p:cNvSpPr txBox="1"/>
          <p:nvPr/>
        </p:nvSpPr>
        <p:spPr>
          <a:xfrm>
            <a:off x="2220474" y="240258"/>
            <a:ext cx="4728487"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GIOVANI</a:t>
            </a:r>
          </a:p>
        </p:txBody>
      </p:sp>
      <p:sp>
        <p:nvSpPr>
          <p:cNvPr id="28" name="CasellaDiTesto 27">
            <a:extLst>
              <a:ext uri="{FF2B5EF4-FFF2-40B4-BE49-F238E27FC236}">
                <a16:creationId xmlns:a16="http://schemas.microsoft.com/office/drawing/2014/main" xmlns="" id="{0823E20A-39F1-4736-BA49-BFB398DE461C}"/>
              </a:ext>
            </a:extLst>
          </p:cNvPr>
          <p:cNvSpPr txBox="1"/>
          <p:nvPr/>
        </p:nvSpPr>
        <p:spPr>
          <a:xfrm>
            <a:off x="6948962" y="240258"/>
            <a:ext cx="2149308"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PARI OPPORTUNITÀ</a:t>
            </a:r>
          </a:p>
        </p:txBody>
      </p:sp>
      <p:sp>
        <p:nvSpPr>
          <p:cNvPr id="29" name="Rettangolo 28">
            <a:extLst>
              <a:ext uri="{FF2B5EF4-FFF2-40B4-BE49-F238E27FC236}">
                <a16:creationId xmlns:a16="http://schemas.microsoft.com/office/drawing/2014/main" xmlns="" id="{937E066B-C65F-4B09-B5E6-5F7733DD345C}"/>
              </a:ext>
            </a:extLst>
          </p:cNvPr>
          <p:cNvSpPr/>
          <p:nvPr/>
        </p:nvSpPr>
        <p:spPr>
          <a:xfrm>
            <a:off x="6948956" y="1744383"/>
            <a:ext cx="2149313" cy="4781016"/>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6" name="Connettore a gomito 35">
            <a:extLst>
              <a:ext uri="{FF2B5EF4-FFF2-40B4-BE49-F238E27FC236}">
                <a16:creationId xmlns:a16="http://schemas.microsoft.com/office/drawing/2014/main" xmlns="" id="{53781E09-554E-41CE-A8B0-38C28BEB9D92}"/>
              </a:ext>
            </a:extLst>
          </p:cNvPr>
          <p:cNvCxnSpPr>
            <a:cxnSpLocks/>
          </p:cNvCxnSpPr>
          <p:nvPr/>
        </p:nvCxnSpPr>
        <p:spPr>
          <a:xfrm flipV="1">
            <a:off x="2248262" y="1748360"/>
            <a:ext cx="1477800" cy="1437082"/>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31" name="Tabella 30">
            <a:extLst>
              <a:ext uri="{FF2B5EF4-FFF2-40B4-BE49-F238E27FC236}">
                <a16:creationId xmlns:a16="http://schemas.microsoft.com/office/drawing/2014/main" xmlns="" id="{3B4F1C44-3729-471F-B75F-AE4A540E6CFC}"/>
              </a:ext>
            </a:extLst>
          </p:cNvPr>
          <p:cNvGraphicFramePr>
            <a:graphicFrameLocks noGrp="1"/>
          </p:cNvGraphicFramePr>
          <p:nvPr>
            <p:extLst>
              <p:ext uri="{D42A27DB-BD31-4B8C-83A1-F6EECF244321}">
                <p14:modId xmlns:p14="http://schemas.microsoft.com/office/powerpoint/2010/main" val="420926869"/>
              </p:ext>
            </p:extLst>
          </p:nvPr>
        </p:nvGraphicFramePr>
        <p:xfrm>
          <a:off x="43594" y="1744017"/>
          <a:ext cx="2188242" cy="6004560"/>
        </p:xfrm>
        <a:graphic>
          <a:graphicData uri="http://schemas.openxmlformats.org/drawingml/2006/table">
            <a:tbl>
              <a:tblPr/>
              <a:tblGrid>
                <a:gridCol w="1094121">
                  <a:extLst>
                    <a:ext uri="{9D8B030D-6E8A-4147-A177-3AD203B41FA5}">
                      <a16:colId xmlns:a16="http://schemas.microsoft.com/office/drawing/2014/main" xmlns="" val="1029966341"/>
                    </a:ext>
                  </a:extLst>
                </a:gridCol>
                <a:gridCol w="1094121">
                  <a:extLst>
                    <a:ext uri="{9D8B030D-6E8A-4147-A177-3AD203B41FA5}">
                      <a16:colId xmlns:a16="http://schemas.microsoft.com/office/drawing/2014/main" xmlns="" val="1230120062"/>
                    </a:ext>
                  </a:extLst>
                </a:gridCol>
              </a:tblGrid>
              <a:tr h="0">
                <a:tc>
                  <a:txBody>
                    <a:bodyPr/>
                    <a:lstStyle/>
                    <a:p>
                      <a:pPr algn="l" fontAlgn="ctr"/>
                      <a:r>
                        <a:rPr lang="it-IT" sz="800" b="0" i="0" u="none" strike="noStrike">
                          <a:solidFill>
                            <a:srgbClr val="000000"/>
                          </a:solidFill>
                          <a:effectLst/>
                          <a:latin typeface="Calibri" panose="020F0502020204030204" pitchFamily="34" charset="0"/>
                        </a:rPr>
                        <a:t>Obiettivi strategici DSI 2017-2020</a:t>
                      </a:r>
                    </a:p>
                  </a:txBody>
                  <a:tcPr marL="34290" marR="3429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tc>
                  <a:txBody>
                    <a:bodyPr/>
                    <a:lstStyle/>
                    <a:p>
                      <a:pPr algn="l" fontAlgn="ctr"/>
                      <a:r>
                        <a:rPr lang="it-IT" sz="800" b="0" i="0" u="none" strike="noStrike" dirty="0">
                          <a:solidFill>
                            <a:srgbClr val="000000"/>
                          </a:solidFill>
                          <a:effectLst/>
                          <a:latin typeface="Calibri" panose="020F0502020204030204" pitchFamily="34" charset="0"/>
                        </a:rPr>
                        <a:t>Obiettivi specifici DPP 2019</a:t>
                      </a:r>
                    </a:p>
                  </a:txBody>
                  <a:tcPr marL="34290" marR="3429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xmlns="" val="2066896340"/>
                  </a:ext>
                </a:extLst>
              </a:tr>
              <a:tr h="0">
                <a:tc>
                  <a:txBody>
                    <a:bodyPr/>
                    <a:lstStyle/>
                    <a:p>
                      <a:pPr algn="l" fontAlgn="t"/>
                      <a:r>
                        <a:rPr lang="it-IT" sz="800" b="1" i="0" u="none" strike="noStrike">
                          <a:solidFill>
                            <a:srgbClr val="4472C4"/>
                          </a:solidFill>
                          <a:effectLst/>
                          <a:latin typeface="Calibri" panose="020F0502020204030204" pitchFamily="34" charset="0"/>
                        </a:rPr>
                        <a:t>2.4. Fragilità e non autosufficienza</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1" i="0" u="none" strike="noStrike" dirty="0">
                          <a:solidFill>
                            <a:srgbClr val="4472C4"/>
                          </a:solidFill>
                          <a:effectLst/>
                          <a:latin typeface="Calibri" panose="020F0502020204030204" pitchFamily="34" charset="0"/>
                        </a:rPr>
                        <a:t>2.4. Fragilità e non autosufficienza</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21735792"/>
                  </a:ext>
                </a:extLst>
              </a:tr>
              <a:tr h="136663">
                <a:tc rowSpan="4">
                  <a:txBody>
                    <a:bodyPr/>
                    <a:lstStyle/>
                    <a:p>
                      <a:pPr algn="l" fontAlgn="t"/>
                      <a:r>
                        <a:rPr lang="it-IT" sz="800" b="0" i="0" u="none" strike="noStrike" dirty="0">
                          <a:solidFill>
                            <a:srgbClr val="000000"/>
                          </a:solidFill>
                          <a:effectLst/>
                          <a:latin typeface="Calibri" panose="020F0502020204030204" pitchFamily="34" charset="0"/>
                        </a:rPr>
                        <a:t>2.4.a) Contribuisce inoltre a sostenere azioni e progetti per prevenire e contrastare la non autosufficienza anche con adeguamenti della qualità delle strutture di servizio.</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2.4.a.1) Sostegno alla qualità dei servizi forniti nelle strutture residenziali per anziani non autosufficienti</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1276632330"/>
                  </a:ext>
                </a:extLst>
              </a:tr>
              <a:tr h="0">
                <a:tc vMerge="1">
                  <a:txBody>
                    <a:bodyPr/>
                    <a:lstStyle/>
                    <a:p>
                      <a:endParaRPr lang="it-IT"/>
                    </a:p>
                  </a:txBody>
                  <a:tcPr/>
                </a:tc>
                <a:tc>
                  <a:txBody>
                    <a:bodyPr/>
                    <a:lstStyle/>
                    <a:p>
                      <a:pPr algn="l" fontAlgn="t"/>
                      <a:r>
                        <a:rPr lang="it-IT" sz="800" b="0" i="0" u="none" strike="noStrike">
                          <a:solidFill>
                            <a:srgbClr val="000000"/>
                          </a:solidFill>
                          <a:effectLst/>
                          <a:latin typeface="Calibri" panose="020F0502020204030204" pitchFamily="34" charset="0"/>
                        </a:rPr>
                        <a:t>2.4.a.2) Inclusione scolastica degli alunni con disabilità</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102711694"/>
                  </a:ext>
                </a:extLst>
              </a:tr>
              <a:tr h="136663">
                <a:tc vMerge="1">
                  <a:txBody>
                    <a:bodyPr/>
                    <a:lstStyle/>
                    <a:p>
                      <a:endParaRPr lang="it-IT"/>
                    </a:p>
                  </a:txBody>
                  <a:tcPr/>
                </a:tc>
                <a:tc>
                  <a:txBody>
                    <a:bodyPr/>
                    <a:lstStyle/>
                    <a:p>
                      <a:pPr algn="l" fontAlgn="t"/>
                      <a:r>
                        <a:rPr lang="it-IT" sz="800" b="0" i="0" u="none" strike="noStrike">
                          <a:solidFill>
                            <a:srgbClr val="000000"/>
                          </a:solidFill>
                          <a:effectLst/>
                          <a:latin typeface="Calibri" panose="020F0502020204030204" pitchFamily="34" charset="0"/>
                        </a:rPr>
                        <a:t>2.4.a.3) Azioni volte a migliore e rendere efficiente e sostenibile la rete di trasporto sociale sul territorio</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2170288242"/>
                  </a:ext>
                </a:extLst>
              </a:tr>
              <a:tr h="204548">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2.4.a.4) Azioni volte a migliore e rendere efficiente e sostenibile la rete delle associazioni del territorio con la creazioni di servizi e infrastrutture condivise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648054652"/>
                  </a:ext>
                </a:extLst>
              </a:tr>
              <a:tr h="185351">
                <a:tc rowSpan="2">
                  <a:txBody>
                    <a:bodyPr/>
                    <a:lstStyle/>
                    <a:p>
                      <a:pPr algn="l" fontAlgn="t"/>
                      <a:r>
                        <a:rPr lang="it-IT" sz="800" b="0" i="0" u="none" strike="noStrike" dirty="0">
                          <a:solidFill>
                            <a:srgbClr val="000000"/>
                          </a:solidFill>
                          <a:effectLst/>
                          <a:latin typeface="Calibri" panose="020F0502020204030204" pitchFamily="34" charset="0"/>
                        </a:rPr>
                        <a:t>2.4.b) Contribuisce a sostenere i componenti formali e informali della rete di assistenza della persona non autosufficiente (</a:t>
                      </a:r>
                      <a:r>
                        <a:rPr lang="it-IT" sz="800" b="0" i="0" u="none" strike="noStrike" dirty="0" err="1">
                          <a:solidFill>
                            <a:srgbClr val="000000"/>
                          </a:solidFill>
                          <a:effectLst/>
                          <a:latin typeface="Calibri" panose="020F0502020204030204" pitchFamily="34" charset="0"/>
                        </a:rPr>
                        <a:t>caregiver</a:t>
                      </a:r>
                      <a:r>
                        <a:rPr lang="it-IT" sz="800" b="0" i="0" u="none" strike="noStrike" dirty="0">
                          <a:solidFill>
                            <a:srgbClr val="000000"/>
                          </a:solidFill>
                          <a:effectLst/>
                          <a:latin typeface="Calibri" panose="020F0502020204030204" pitchFamily="34" charset="0"/>
                        </a:rPr>
                        <a:t> e amministratori di sostegno volontari) con attenzione alle situazioni di maggiore fragilità (es. minori con a carico famigliari,  anziani con  figli disabili fisici e/o mentali, famiglie povere e/o isolate) per consentire, ove possibile, la permanenza nell'ambito domestico della persona assistita.</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0" i="0" u="none" strike="noStrike">
                          <a:solidFill>
                            <a:srgbClr val="000000"/>
                          </a:solidFill>
                          <a:effectLst/>
                          <a:latin typeface="Calibri" panose="020F0502020204030204" pitchFamily="34" charset="0"/>
                        </a:rPr>
                        <a:t>2.4.b.1) Azioni mirate all'integrazione dei disabili attraverso le pratica sportiva e progetti di psicomotricità educativa.</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1639881343"/>
                  </a:ext>
                </a:extLst>
              </a:tr>
              <a:tr h="339426">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2.4.b.2) Azioni volte a favorire lo sviluppo di esperienze di residenzialità assistita con gestione partecipata delle famiglie.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33120646"/>
                  </a:ext>
                </a:extLst>
              </a:tr>
            </a:tbl>
          </a:graphicData>
        </a:graphic>
      </p:graphicFrame>
      <p:sp>
        <p:nvSpPr>
          <p:cNvPr id="26" name="Rettangolo 25">
            <a:extLst>
              <a:ext uri="{FF2B5EF4-FFF2-40B4-BE49-F238E27FC236}">
                <a16:creationId xmlns:a16="http://schemas.microsoft.com/office/drawing/2014/main" xmlns="" id="{2078D09A-4D05-4B0B-9EBE-EEA1FABAE76C}"/>
              </a:ext>
            </a:extLst>
          </p:cNvPr>
          <p:cNvSpPr/>
          <p:nvPr/>
        </p:nvSpPr>
        <p:spPr>
          <a:xfrm>
            <a:off x="22204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 </a:t>
            </a:r>
          </a:p>
          <a:p>
            <a:pPr algn="ctr"/>
            <a:r>
              <a:rPr lang="it-IT" sz="800" dirty="0">
                <a:solidFill>
                  <a:schemeClr val="bg1">
                    <a:lumMod val="75000"/>
                  </a:schemeClr>
                </a:solidFill>
              </a:rPr>
              <a:t>Infanzia e benessere</a:t>
            </a:r>
          </a:p>
        </p:txBody>
      </p:sp>
      <p:sp>
        <p:nvSpPr>
          <p:cNvPr id="30" name="Rettangolo 29">
            <a:extLst>
              <a:ext uri="{FF2B5EF4-FFF2-40B4-BE49-F238E27FC236}">
                <a16:creationId xmlns:a16="http://schemas.microsoft.com/office/drawing/2014/main" xmlns="" id="{A7E8D407-6264-460D-843D-D6DDCCA65E99}"/>
              </a:ext>
            </a:extLst>
          </p:cNvPr>
          <p:cNvSpPr/>
          <p:nvPr/>
        </p:nvSpPr>
        <p:spPr>
          <a:xfrm>
            <a:off x="26503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1.2.</a:t>
            </a:r>
          </a:p>
          <a:p>
            <a:pPr algn="ctr"/>
            <a:r>
              <a:rPr lang="it-IT" sz="800" dirty="0">
                <a:solidFill>
                  <a:schemeClr val="bg1">
                    <a:lumMod val="75000"/>
                  </a:schemeClr>
                </a:solidFill>
              </a:rPr>
              <a:t>Infanzia e coinvolgi-mento</a:t>
            </a:r>
          </a:p>
        </p:txBody>
      </p:sp>
      <p:sp>
        <p:nvSpPr>
          <p:cNvPr id="32" name="Rettangolo 31">
            <a:extLst>
              <a:ext uri="{FF2B5EF4-FFF2-40B4-BE49-F238E27FC236}">
                <a16:creationId xmlns:a16="http://schemas.microsoft.com/office/drawing/2014/main" xmlns="" id="{6E7A9C2A-8EFA-46D3-B298-E154C45D5899}"/>
              </a:ext>
            </a:extLst>
          </p:cNvPr>
          <p:cNvSpPr/>
          <p:nvPr/>
        </p:nvSpPr>
        <p:spPr>
          <a:xfrm>
            <a:off x="30801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1.3.</a:t>
            </a:r>
          </a:p>
          <a:p>
            <a:pPr algn="ctr"/>
            <a:r>
              <a:rPr lang="it-IT" sz="800" dirty="0">
                <a:solidFill>
                  <a:schemeClr val="bg1">
                    <a:lumMod val="75000"/>
                  </a:schemeClr>
                </a:solidFill>
              </a:rPr>
              <a:t>Infanzia e cultura</a:t>
            </a:r>
          </a:p>
        </p:txBody>
      </p:sp>
      <p:sp>
        <p:nvSpPr>
          <p:cNvPr id="33" name="Rettangolo 32">
            <a:extLst>
              <a:ext uri="{FF2B5EF4-FFF2-40B4-BE49-F238E27FC236}">
                <a16:creationId xmlns:a16="http://schemas.microsoft.com/office/drawing/2014/main" xmlns="" id="{499DCAD4-9AC7-4F57-83BA-178FE04ACC78}"/>
              </a:ext>
            </a:extLst>
          </p:cNvPr>
          <p:cNvSpPr/>
          <p:nvPr/>
        </p:nvSpPr>
        <p:spPr>
          <a:xfrm>
            <a:off x="39399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1.5.</a:t>
            </a:r>
          </a:p>
          <a:p>
            <a:pPr algn="ctr"/>
            <a:r>
              <a:rPr lang="it-IT" sz="800" dirty="0">
                <a:solidFill>
                  <a:schemeClr val="bg1">
                    <a:lumMod val="75000"/>
                  </a:schemeClr>
                </a:solidFill>
              </a:rPr>
              <a:t>Volontariato dei giovani</a:t>
            </a:r>
          </a:p>
        </p:txBody>
      </p:sp>
      <p:sp>
        <p:nvSpPr>
          <p:cNvPr id="35" name="Rettangolo 34">
            <a:extLst>
              <a:ext uri="{FF2B5EF4-FFF2-40B4-BE49-F238E27FC236}">
                <a16:creationId xmlns:a16="http://schemas.microsoft.com/office/drawing/2014/main" xmlns="" id="{2066913C-9452-4022-ADE6-68F2C8CD17CB}"/>
              </a:ext>
            </a:extLst>
          </p:cNvPr>
          <p:cNvSpPr/>
          <p:nvPr/>
        </p:nvSpPr>
        <p:spPr>
          <a:xfrm>
            <a:off x="43697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1.6. Iniziative dei giovani</a:t>
            </a:r>
          </a:p>
        </p:txBody>
      </p:sp>
      <p:sp>
        <p:nvSpPr>
          <p:cNvPr id="37" name="Rettangolo 36">
            <a:extLst>
              <a:ext uri="{FF2B5EF4-FFF2-40B4-BE49-F238E27FC236}">
                <a16:creationId xmlns:a16="http://schemas.microsoft.com/office/drawing/2014/main" xmlns="" id="{704D8ED4-E137-42B2-A813-7E5154FAD216}"/>
              </a:ext>
            </a:extLst>
          </p:cNvPr>
          <p:cNvSpPr/>
          <p:nvPr/>
        </p:nvSpPr>
        <p:spPr>
          <a:xfrm>
            <a:off x="522951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1.8. </a:t>
            </a:r>
          </a:p>
          <a:p>
            <a:pPr algn="ctr"/>
            <a:r>
              <a:rPr lang="it-IT" sz="800" dirty="0">
                <a:solidFill>
                  <a:schemeClr val="bg1">
                    <a:lumMod val="75000"/>
                  </a:schemeClr>
                </a:solidFill>
              </a:rPr>
              <a:t>Progetti educativi</a:t>
            </a:r>
          </a:p>
        </p:txBody>
      </p:sp>
      <p:sp>
        <p:nvSpPr>
          <p:cNvPr id="38" name="Rettangolo 37">
            <a:extLst>
              <a:ext uri="{FF2B5EF4-FFF2-40B4-BE49-F238E27FC236}">
                <a16:creationId xmlns:a16="http://schemas.microsoft.com/office/drawing/2014/main" xmlns="" id="{7C354519-6AB7-4710-AAF3-B595AB053A8E}"/>
              </a:ext>
            </a:extLst>
          </p:cNvPr>
          <p:cNvSpPr/>
          <p:nvPr/>
        </p:nvSpPr>
        <p:spPr>
          <a:xfrm>
            <a:off x="56593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1.9. </a:t>
            </a:r>
          </a:p>
          <a:p>
            <a:pPr algn="ctr"/>
            <a:r>
              <a:rPr lang="it-IT" sz="800" dirty="0">
                <a:solidFill>
                  <a:schemeClr val="bg1">
                    <a:lumMod val="75000"/>
                  </a:schemeClr>
                </a:solidFill>
              </a:rPr>
              <a:t>Azioni di </a:t>
            </a:r>
            <a:r>
              <a:rPr lang="it-IT" sz="800" dirty="0" err="1">
                <a:solidFill>
                  <a:schemeClr val="bg1">
                    <a:lumMod val="75000"/>
                  </a:schemeClr>
                </a:solidFill>
              </a:rPr>
              <a:t>orientamen</a:t>
            </a:r>
            <a:r>
              <a:rPr lang="it-IT" sz="800" dirty="0">
                <a:solidFill>
                  <a:schemeClr val="bg1">
                    <a:lumMod val="75000"/>
                  </a:schemeClr>
                </a:solidFill>
              </a:rPr>
              <a:t>-to</a:t>
            </a:r>
          </a:p>
        </p:txBody>
      </p:sp>
      <p:sp>
        <p:nvSpPr>
          <p:cNvPr id="39" name="Rettangolo 38">
            <a:extLst>
              <a:ext uri="{FF2B5EF4-FFF2-40B4-BE49-F238E27FC236}">
                <a16:creationId xmlns:a16="http://schemas.microsoft.com/office/drawing/2014/main" xmlns="" id="{26B1A0B1-CA51-4CAC-9795-19AE1DE7C932}"/>
              </a:ext>
            </a:extLst>
          </p:cNvPr>
          <p:cNvSpPr/>
          <p:nvPr/>
        </p:nvSpPr>
        <p:spPr>
          <a:xfrm>
            <a:off x="60892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1.10. Contesti educativi aperti</a:t>
            </a:r>
          </a:p>
        </p:txBody>
      </p:sp>
      <p:sp>
        <p:nvSpPr>
          <p:cNvPr id="41" name="Rettangolo 40">
            <a:extLst>
              <a:ext uri="{FF2B5EF4-FFF2-40B4-BE49-F238E27FC236}">
                <a16:creationId xmlns:a16="http://schemas.microsoft.com/office/drawing/2014/main" xmlns="" id="{ABDE0B69-260D-40A8-8AB1-C37F0918A527}"/>
              </a:ext>
            </a:extLst>
          </p:cNvPr>
          <p:cNvSpPr/>
          <p:nvPr/>
        </p:nvSpPr>
        <p:spPr>
          <a:xfrm>
            <a:off x="65190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1.11. </a:t>
            </a:r>
          </a:p>
          <a:p>
            <a:pPr algn="ctr"/>
            <a:r>
              <a:rPr lang="it-IT" sz="800" dirty="0">
                <a:solidFill>
                  <a:schemeClr val="bg1">
                    <a:lumMod val="75000"/>
                  </a:schemeClr>
                </a:solidFill>
              </a:rPr>
              <a:t>Partecipa-zione dei giovani</a:t>
            </a:r>
          </a:p>
        </p:txBody>
      </p:sp>
      <p:sp>
        <p:nvSpPr>
          <p:cNvPr id="42" name="Rettangolo 41">
            <a:extLst>
              <a:ext uri="{FF2B5EF4-FFF2-40B4-BE49-F238E27FC236}">
                <a16:creationId xmlns:a16="http://schemas.microsoft.com/office/drawing/2014/main" xmlns="" id="{7A73643D-0831-4D4A-A0EF-A3A5B8FFFAEB}"/>
              </a:ext>
            </a:extLst>
          </p:cNvPr>
          <p:cNvSpPr/>
          <p:nvPr/>
        </p:nvSpPr>
        <p:spPr>
          <a:xfrm>
            <a:off x="47996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1.7. </a:t>
            </a:r>
          </a:p>
          <a:p>
            <a:pPr algn="ctr"/>
            <a:r>
              <a:rPr lang="it-IT" sz="800" dirty="0">
                <a:solidFill>
                  <a:schemeClr val="bg1">
                    <a:lumMod val="75000"/>
                  </a:schemeClr>
                </a:solidFill>
              </a:rPr>
              <a:t>Merito giovanile</a:t>
            </a:r>
          </a:p>
        </p:txBody>
      </p:sp>
      <p:sp>
        <p:nvSpPr>
          <p:cNvPr id="43" name="Rettangolo 42">
            <a:extLst>
              <a:ext uri="{FF2B5EF4-FFF2-40B4-BE49-F238E27FC236}">
                <a16:creationId xmlns:a16="http://schemas.microsoft.com/office/drawing/2014/main" xmlns="" id="{ECCE9421-4E2D-493D-8C36-5CD313A20CB4}"/>
              </a:ext>
            </a:extLst>
          </p:cNvPr>
          <p:cNvSpPr/>
          <p:nvPr/>
        </p:nvSpPr>
        <p:spPr>
          <a:xfrm>
            <a:off x="69489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 </a:t>
            </a:r>
          </a:p>
          <a:p>
            <a:pPr algn="ctr"/>
            <a:r>
              <a:rPr lang="it-IT" sz="800" dirty="0">
                <a:solidFill>
                  <a:schemeClr val="bg1">
                    <a:lumMod val="75000"/>
                  </a:schemeClr>
                </a:solidFill>
              </a:rPr>
              <a:t>Acquisizione di dati</a:t>
            </a:r>
          </a:p>
        </p:txBody>
      </p:sp>
      <p:sp>
        <p:nvSpPr>
          <p:cNvPr id="44" name="Rettangolo 43">
            <a:extLst>
              <a:ext uri="{FF2B5EF4-FFF2-40B4-BE49-F238E27FC236}">
                <a16:creationId xmlns:a16="http://schemas.microsoft.com/office/drawing/2014/main" xmlns="" id="{07210E8B-FBB7-45C2-9658-AEC241B96090}"/>
              </a:ext>
            </a:extLst>
          </p:cNvPr>
          <p:cNvSpPr/>
          <p:nvPr/>
        </p:nvSpPr>
        <p:spPr>
          <a:xfrm>
            <a:off x="73788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2. Cultura del rispetto</a:t>
            </a:r>
          </a:p>
        </p:txBody>
      </p:sp>
      <p:sp>
        <p:nvSpPr>
          <p:cNvPr id="45" name="Rettangolo 44">
            <a:extLst>
              <a:ext uri="{FF2B5EF4-FFF2-40B4-BE49-F238E27FC236}">
                <a16:creationId xmlns:a16="http://schemas.microsoft.com/office/drawing/2014/main" xmlns="" id="{4135D66D-34B1-4A30-92D1-0D3F9B904A88}"/>
              </a:ext>
            </a:extLst>
          </p:cNvPr>
          <p:cNvSpPr/>
          <p:nvPr/>
        </p:nvSpPr>
        <p:spPr>
          <a:xfrm>
            <a:off x="78086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3.</a:t>
            </a:r>
          </a:p>
          <a:p>
            <a:pPr algn="ctr"/>
            <a:r>
              <a:rPr lang="it-IT" sz="800" dirty="0">
                <a:solidFill>
                  <a:schemeClr val="bg1">
                    <a:lumMod val="75000"/>
                  </a:schemeClr>
                </a:solidFill>
              </a:rPr>
              <a:t>Informa-zione e prevenzione</a:t>
            </a:r>
          </a:p>
        </p:txBody>
      </p:sp>
      <p:sp>
        <p:nvSpPr>
          <p:cNvPr id="46" name="Rettangolo 45">
            <a:extLst>
              <a:ext uri="{FF2B5EF4-FFF2-40B4-BE49-F238E27FC236}">
                <a16:creationId xmlns:a16="http://schemas.microsoft.com/office/drawing/2014/main" xmlns="" id="{74D0CD9C-F86A-43DA-8C83-9D2DD9CD7C61}"/>
              </a:ext>
            </a:extLst>
          </p:cNvPr>
          <p:cNvSpPr/>
          <p:nvPr/>
        </p:nvSpPr>
        <p:spPr>
          <a:xfrm>
            <a:off x="82385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4. </a:t>
            </a:r>
          </a:p>
          <a:p>
            <a:pPr algn="ctr"/>
            <a:r>
              <a:rPr lang="it-IT" sz="800" dirty="0">
                <a:solidFill>
                  <a:schemeClr val="bg1">
                    <a:lumMod val="75000"/>
                  </a:schemeClr>
                </a:solidFill>
              </a:rPr>
              <a:t>Formazione degli operatori</a:t>
            </a:r>
          </a:p>
        </p:txBody>
      </p:sp>
      <p:sp>
        <p:nvSpPr>
          <p:cNvPr id="47" name="Rettangolo 46">
            <a:extLst>
              <a:ext uri="{FF2B5EF4-FFF2-40B4-BE49-F238E27FC236}">
                <a16:creationId xmlns:a16="http://schemas.microsoft.com/office/drawing/2014/main" xmlns="" id="{515E7464-93E8-4315-89DD-9AF1488FBB57}"/>
              </a:ext>
            </a:extLst>
          </p:cNvPr>
          <p:cNvSpPr/>
          <p:nvPr/>
        </p:nvSpPr>
        <p:spPr>
          <a:xfrm>
            <a:off x="8668406"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5. </a:t>
            </a:r>
          </a:p>
          <a:p>
            <a:pPr algn="ctr"/>
            <a:r>
              <a:rPr lang="it-IT" sz="800" dirty="0">
                <a:solidFill>
                  <a:schemeClr val="bg1">
                    <a:lumMod val="75000"/>
                  </a:schemeClr>
                </a:solidFill>
              </a:rPr>
              <a:t>Denuncia e assistenza</a:t>
            </a:r>
          </a:p>
        </p:txBody>
      </p:sp>
      <p:sp>
        <p:nvSpPr>
          <p:cNvPr id="7" name="Segnaposto numero diapositiva 6">
            <a:extLst>
              <a:ext uri="{FF2B5EF4-FFF2-40B4-BE49-F238E27FC236}">
                <a16:creationId xmlns:a16="http://schemas.microsoft.com/office/drawing/2014/main" xmlns="" id="{B184428E-EF49-466D-9BC0-9773955001CA}"/>
              </a:ext>
            </a:extLst>
          </p:cNvPr>
          <p:cNvSpPr>
            <a:spLocks noGrp="1"/>
          </p:cNvSpPr>
          <p:nvPr>
            <p:ph type="sldNum" sz="quarter" idx="12"/>
          </p:nvPr>
        </p:nvSpPr>
        <p:spPr/>
        <p:txBody>
          <a:bodyPr/>
          <a:lstStyle/>
          <a:p>
            <a:fld id="{F3F62DD9-9BCB-4B30-BF64-F9D901BEB4A8}" type="slidenum">
              <a:rPr lang="it-IT" smtClean="0"/>
              <a:t>5</a:t>
            </a:fld>
            <a:endParaRPr lang="it-IT"/>
          </a:p>
        </p:txBody>
      </p:sp>
    </p:spTree>
    <p:extLst>
      <p:ext uri="{BB962C8B-B14F-4D97-AF65-F5344CB8AC3E}">
        <p14:creationId xmlns:p14="http://schemas.microsoft.com/office/powerpoint/2010/main" val="240215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ttangolo 37">
            <a:extLst>
              <a:ext uri="{FF2B5EF4-FFF2-40B4-BE49-F238E27FC236}">
                <a16:creationId xmlns:a16="http://schemas.microsoft.com/office/drawing/2014/main" xmlns="" id="{1AFF176D-B1D5-4FBF-973F-EEFF6C69D8EA}"/>
              </a:ext>
            </a:extLst>
          </p:cNvPr>
          <p:cNvSpPr/>
          <p:nvPr/>
        </p:nvSpPr>
        <p:spPr>
          <a:xfrm>
            <a:off x="2220474"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1.1. </a:t>
            </a:r>
          </a:p>
          <a:p>
            <a:pPr algn="ctr"/>
            <a:r>
              <a:rPr lang="it-IT" sz="800" dirty="0">
                <a:solidFill>
                  <a:schemeClr val="tx1"/>
                </a:solidFill>
              </a:rPr>
              <a:t>Infanzia e benessere</a:t>
            </a:r>
          </a:p>
        </p:txBody>
      </p:sp>
      <p:sp>
        <p:nvSpPr>
          <p:cNvPr id="41" name="Rettangolo 40">
            <a:extLst>
              <a:ext uri="{FF2B5EF4-FFF2-40B4-BE49-F238E27FC236}">
                <a16:creationId xmlns:a16="http://schemas.microsoft.com/office/drawing/2014/main" xmlns="" id="{777FC06D-C530-47A3-87BF-ECA76915DEFB}"/>
              </a:ext>
            </a:extLst>
          </p:cNvPr>
          <p:cNvSpPr/>
          <p:nvPr/>
        </p:nvSpPr>
        <p:spPr>
          <a:xfrm>
            <a:off x="2650337"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1.2.</a:t>
            </a:r>
          </a:p>
          <a:p>
            <a:pPr algn="ctr"/>
            <a:r>
              <a:rPr lang="it-IT" sz="800" dirty="0">
                <a:solidFill>
                  <a:schemeClr val="tx1"/>
                </a:solidFill>
              </a:rPr>
              <a:t>Infanzia e coinvolgi-mento</a:t>
            </a:r>
          </a:p>
        </p:txBody>
      </p:sp>
      <p:sp>
        <p:nvSpPr>
          <p:cNvPr id="42" name="Rettangolo 41">
            <a:extLst>
              <a:ext uri="{FF2B5EF4-FFF2-40B4-BE49-F238E27FC236}">
                <a16:creationId xmlns:a16="http://schemas.microsoft.com/office/drawing/2014/main" xmlns="" id="{2C8BACAB-D0A5-4595-B4CD-F5897D12A584}"/>
              </a:ext>
            </a:extLst>
          </p:cNvPr>
          <p:cNvSpPr/>
          <p:nvPr/>
        </p:nvSpPr>
        <p:spPr>
          <a:xfrm>
            <a:off x="30801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1.3.</a:t>
            </a:r>
          </a:p>
          <a:p>
            <a:pPr algn="ctr"/>
            <a:r>
              <a:rPr lang="it-IT" sz="800" dirty="0">
                <a:solidFill>
                  <a:schemeClr val="bg1">
                    <a:lumMod val="75000"/>
                  </a:schemeClr>
                </a:solidFill>
              </a:rPr>
              <a:t>Infanzia e cultura</a:t>
            </a:r>
          </a:p>
        </p:txBody>
      </p:sp>
      <p:sp>
        <p:nvSpPr>
          <p:cNvPr id="43" name="Rettangolo 42">
            <a:extLst>
              <a:ext uri="{FF2B5EF4-FFF2-40B4-BE49-F238E27FC236}">
                <a16:creationId xmlns:a16="http://schemas.microsoft.com/office/drawing/2014/main" xmlns="" id="{DCEEF751-740D-4FF8-8E39-B683D7ABA789}"/>
              </a:ext>
            </a:extLst>
          </p:cNvPr>
          <p:cNvSpPr/>
          <p:nvPr/>
        </p:nvSpPr>
        <p:spPr>
          <a:xfrm>
            <a:off x="3939924"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1.5.</a:t>
            </a:r>
          </a:p>
          <a:p>
            <a:pPr algn="ctr"/>
            <a:r>
              <a:rPr lang="it-IT" sz="800" dirty="0">
                <a:solidFill>
                  <a:schemeClr val="tx1"/>
                </a:solidFill>
              </a:rPr>
              <a:t>Volontariato dei giovani</a:t>
            </a:r>
          </a:p>
        </p:txBody>
      </p:sp>
      <p:sp>
        <p:nvSpPr>
          <p:cNvPr id="44" name="Rettangolo 43">
            <a:extLst>
              <a:ext uri="{FF2B5EF4-FFF2-40B4-BE49-F238E27FC236}">
                <a16:creationId xmlns:a16="http://schemas.microsoft.com/office/drawing/2014/main" xmlns="" id="{EA66B7F4-4404-4689-8A04-371236F65494}"/>
              </a:ext>
            </a:extLst>
          </p:cNvPr>
          <p:cNvSpPr/>
          <p:nvPr/>
        </p:nvSpPr>
        <p:spPr>
          <a:xfrm>
            <a:off x="3510062"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1.4. </a:t>
            </a:r>
          </a:p>
          <a:p>
            <a:pPr algn="ctr"/>
            <a:r>
              <a:rPr lang="it-IT" sz="800" dirty="0">
                <a:solidFill>
                  <a:schemeClr val="tx1"/>
                </a:solidFill>
              </a:rPr>
              <a:t>Prevenzione del disagio</a:t>
            </a:r>
          </a:p>
        </p:txBody>
      </p:sp>
      <p:sp>
        <p:nvSpPr>
          <p:cNvPr id="45" name="Rettangolo 44">
            <a:extLst>
              <a:ext uri="{FF2B5EF4-FFF2-40B4-BE49-F238E27FC236}">
                <a16:creationId xmlns:a16="http://schemas.microsoft.com/office/drawing/2014/main" xmlns="" id="{899076A1-855E-40B7-B402-5A9A3F7857E1}"/>
              </a:ext>
            </a:extLst>
          </p:cNvPr>
          <p:cNvSpPr/>
          <p:nvPr/>
        </p:nvSpPr>
        <p:spPr>
          <a:xfrm>
            <a:off x="43697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1.6. Iniziative dei giovani</a:t>
            </a:r>
          </a:p>
        </p:txBody>
      </p:sp>
      <p:sp>
        <p:nvSpPr>
          <p:cNvPr id="46" name="Rettangolo 45">
            <a:extLst>
              <a:ext uri="{FF2B5EF4-FFF2-40B4-BE49-F238E27FC236}">
                <a16:creationId xmlns:a16="http://schemas.microsoft.com/office/drawing/2014/main" xmlns="" id="{E33C465D-AFEA-4CF1-B37B-EEF4B73045E4}"/>
              </a:ext>
            </a:extLst>
          </p:cNvPr>
          <p:cNvSpPr/>
          <p:nvPr/>
        </p:nvSpPr>
        <p:spPr>
          <a:xfrm>
            <a:off x="522951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1.8. </a:t>
            </a:r>
          </a:p>
          <a:p>
            <a:pPr algn="ctr"/>
            <a:r>
              <a:rPr lang="it-IT" sz="800" dirty="0">
                <a:solidFill>
                  <a:schemeClr val="bg1">
                    <a:lumMod val="75000"/>
                  </a:schemeClr>
                </a:solidFill>
              </a:rPr>
              <a:t>Progetti educativi</a:t>
            </a:r>
          </a:p>
        </p:txBody>
      </p:sp>
      <p:sp>
        <p:nvSpPr>
          <p:cNvPr id="47" name="Rettangolo 46">
            <a:extLst>
              <a:ext uri="{FF2B5EF4-FFF2-40B4-BE49-F238E27FC236}">
                <a16:creationId xmlns:a16="http://schemas.microsoft.com/office/drawing/2014/main" xmlns="" id="{8247733C-26C6-430C-A40B-3C13B9F27403}"/>
              </a:ext>
            </a:extLst>
          </p:cNvPr>
          <p:cNvSpPr/>
          <p:nvPr/>
        </p:nvSpPr>
        <p:spPr>
          <a:xfrm>
            <a:off x="56593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1.9. </a:t>
            </a:r>
          </a:p>
          <a:p>
            <a:pPr algn="ctr"/>
            <a:r>
              <a:rPr lang="it-IT" sz="800" dirty="0">
                <a:solidFill>
                  <a:schemeClr val="bg1">
                    <a:lumMod val="75000"/>
                  </a:schemeClr>
                </a:solidFill>
              </a:rPr>
              <a:t>Azioni di </a:t>
            </a:r>
            <a:r>
              <a:rPr lang="it-IT" sz="800" dirty="0" err="1">
                <a:solidFill>
                  <a:schemeClr val="bg1">
                    <a:lumMod val="75000"/>
                  </a:schemeClr>
                </a:solidFill>
              </a:rPr>
              <a:t>orientamen</a:t>
            </a:r>
            <a:r>
              <a:rPr lang="it-IT" sz="800" dirty="0">
                <a:solidFill>
                  <a:schemeClr val="bg1">
                    <a:lumMod val="75000"/>
                  </a:schemeClr>
                </a:solidFill>
              </a:rPr>
              <a:t>-to</a:t>
            </a:r>
          </a:p>
        </p:txBody>
      </p:sp>
      <p:sp>
        <p:nvSpPr>
          <p:cNvPr id="48" name="Rettangolo 47">
            <a:extLst>
              <a:ext uri="{FF2B5EF4-FFF2-40B4-BE49-F238E27FC236}">
                <a16:creationId xmlns:a16="http://schemas.microsoft.com/office/drawing/2014/main" xmlns="" id="{D9A0E0C8-B6A3-4AF0-A6A7-79A136E616C7}"/>
              </a:ext>
            </a:extLst>
          </p:cNvPr>
          <p:cNvSpPr/>
          <p:nvPr/>
        </p:nvSpPr>
        <p:spPr>
          <a:xfrm>
            <a:off x="6089237"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1.10. Contesti educativi aperti</a:t>
            </a:r>
          </a:p>
        </p:txBody>
      </p:sp>
      <p:sp>
        <p:nvSpPr>
          <p:cNvPr id="50" name="Rettangolo 49">
            <a:extLst>
              <a:ext uri="{FF2B5EF4-FFF2-40B4-BE49-F238E27FC236}">
                <a16:creationId xmlns:a16="http://schemas.microsoft.com/office/drawing/2014/main" xmlns="" id="{7E5A0595-03B9-4191-BCDC-0E651DDEB37B}"/>
              </a:ext>
            </a:extLst>
          </p:cNvPr>
          <p:cNvSpPr/>
          <p:nvPr/>
        </p:nvSpPr>
        <p:spPr>
          <a:xfrm>
            <a:off x="47996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1.7. </a:t>
            </a:r>
          </a:p>
          <a:p>
            <a:pPr algn="ctr"/>
            <a:r>
              <a:rPr lang="it-IT" sz="800" dirty="0">
                <a:solidFill>
                  <a:schemeClr val="bg1">
                    <a:lumMod val="75000"/>
                  </a:schemeClr>
                </a:solidFill>
              </a:rPr>
              <a:t>Merito giovanile</a:t>
            </a:r>
          </a:p>
        </p:txBody>
      </p:sp>
      <p:sp>
        <p:nvSpPr>
          <p:cNvPr id="60" name="Rettangolo 59">
            <a:extLst>
              <a:ext uri="{FF2B5EF4-FFF2-40B4-BE49-F238E27FC236}">
                <a16:creationId xmlns:a16="http://schemas.microsoft.com/office/drawing/2014/main" xmlns="" id="{BF7D23FA-DF14-4071-AA9A-3BE5691BE4E0}"/>
              </a:ext>
            </a:extLst>
          </p:cNvPr>
          <p:cNvSpPr/>
          <p:nvPr/>
        </p:nvSpPr>
        <p:spPr>
          <a:xfrm>
            <a:off x="2204763" y="2645126"/>
            <a:ext cx="27000" cy="3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0" name="Rettangolo 39">
            <a:extLst>
              <a:ext uri="{FF2B5EF4-FFF2-40B4-BE49-F238E27FC236}">
                <a16:creationId xmlns:a16="http://schemas.microsoft.com/office/drawing/2014/main" xmlns="" id="{4BBE81A2-973C-4F6E-812B-3760BF8B3F56}"/>
              </a:ext>
            </a:extLst>
          </p:cNvPr>
          <p:cNvSpPr/>
          <p:nvPr/>
        </p:nvSpPr>
        <p:spPr>
          <a:xfrm>
            <a:off x="2215521" y="1748361"/>
            <a:ext cx="4733440" cy="3727147"/>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xmlns="" id="{8C01ECDC-5664-4EB8-9BBF-28BEC0C8EF26}"/>
              </a:ext>
            </a:extLst>
          </p:cNvPr>
          <p:cNvSpPr/>
          <p:nvPr/>
        </p:nvSpPr>
        <p:spPr>
          <a:xfrm>
            <a:off x="43594" y="1475563"/>
            <a:ext cx="1747017" cy="430887"/>
          </a:xfrm>
          <a:prstGeom prst="rect">
            <a:avLst/>
          </a:prstGeom>
        </p:spPr>
        <p:txBody>
          <a:bodyPr wrap="square">
            <a:spAutoFit/>
          </a:bodyPr>
          <a:lstStyle/>
          <a:p>
            <a:pPr fontAlgn="ctr"/>
            <a:r>
              <a:rPr lang="it-IT" sz="1100" dirty="0">
                <a:solidFill>
                  <a:srgbClr val="000000"/>
                </a:solidFill>
                <a:latin typeface="Calibri" panose="020F0502020204030204" pitchFamily="34" charset="0"/>
              </a:rPr>
              <a:t>2. Attività di rilevante valore sociale</a:t>
            </a:r>
          </a:p>
        </p:txBody>
      </p:sp>
      <p:sp>
        <p:nvSpPr>
          <p:cNvPr id="27" name="CasellaDiTesto 26">
            <a:extLst>
              <a:ext uri="{FF2B5EF4-FFF2-40B4-BE49-F238E27FC236}">
                <a16:creationId xmlns:a16="http://schemas.microsoft.com/office/drawing/2014/main" xmlns="" id="{6F64BBBB-9233-413F-8CD7-B11977C72F52}"/>
              </a:ext>
            </a:extLst>
          </p:cNvPr>
          <p:cNvSpPr txBox="1"/>
          <p:nvPr/>
        </p:nvSpPr>
        <p:spPr>
          <a:xfrm>
            <a:off x="2220474" y="240258"/>
            <a:ext cx="4728487"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GIOVANI</a:t>
            </a:r>
          </a:p>
        </p:txBody>
      </p:sp>
      <p:sp>
        <p:nvSpPr>
          <p:cNvPr id="28" name="CasellaDiTesto 27">
            <a:extLst>
              <a:ext uri="{FF2B5EF4-FFF2-40B4-BE49-F238E27FC236}">
                <a16:creationId xmlns:a16="http://schemas.microsoft.com/office/drawing/2014/main" xmlns="" id="{0823E20A-39F1-4736-BA49-BFB398DE461C}"/>
              </a:ext>
            </a:extLst>
          </p:cNvPr>
          <p:cNvSpPr txBox="1"/>
          <p:nvPr/>
        </p:nvSpPr>
        <p:spPr>
          <a:xfrm>
            <a:off x="6948962" y="240258"/>
            <a:ext cx="2149308"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PARI OPPORTUNITÀ</a:t>
            </a:r>
          </a:p>
        </p:txBody>
      </p:sp>
      <p:sp>
        <p:nvSpPr>
          <p:cNvPr id="29" name="Rettangolo 28">
            <a:extLst>
              <a:ext uri="{FF2B5EF4-FFF2-40B4-BE49-F238E27FC236}">
                <a16:creationId xmlns:a16="http://schemas.microsoft.com/office/drawing/2014/main" xmlns="" id="{937E066B-C65F-4B09-B5E6-5F7733DD345C}"/>
              </a:ext>
            </a:extLst>
          </p:cNvPr>
          <p:cNvSpPr/>
          <p:nvPr/>
        </p:nvSpPr>
        <p:spPr>
          <a:xfrm>
            <a:off x="6948956" y="1748359"/>
            <a:ext cx="2149313" cy="37271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6" name="Connettore a gomito 35">
            <a:extLst>
              <a:ext uri="{FF2B5EF4-FFF2-40B4-BE49-F238E27FC236}">
                <a16:creationId xmlns:a16="http://schemas.microsoft.com/office/drawing/2014/main" xmlns="" id="{53781E09-554E-41CE-A8B0-38C28BEB9D92}"/>
              </a:ext>
            </a:extLst>
          </p:cNvPr>
          <p:cNvCxnSpPr>
            <a:cxnSpLocks/>
            <a:endCxn id="43" idx="2"/>
          </p:cNvCxnSpPr>
          <p:nvPr/>
        </p:nvCxnSpPr>
        <p:spPr>
          <a:xfrm flipV="1">
            <a:off x="2229697" y="1748360"/>
            <a:ext cx="1926227" cy="914236"/>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26" name="Tabella 25">
            <a:extLst>
              <a:ext uri="{FF2B5EF4-FFF2-40B4-BE49-F238E27FC236}">
                <a16:creationId xmlns:a16="http://schemas.microsoft.com/office/drawing/2014/main" xmlns="" id="{06EFFA29-36BA-4B0B-BB17-CCDCB149C7BF}"/>
              </a:ext>
            </a:extLst>
          </p:cNvPr>
          <p:cNvGraphicFramePr>
            <a:graphicFrameLocks noGrp="1"/>
          </p:cNvGraphicFramePr>
          <p:nvPr>
            <p:extLst>
              <p:ext uri="{D42A27DB-BD31-4B8C-83A1-F6EECF244321}">
                <p14:modId xmlns:p14="http://schemas.microsoft.com/office/powerpoint/2010/main" val="22552230"/>
              </p:ext>
            </p:extLst>
          </p:nvPr>
        </p:nvGraphicFramePr>
        <p:xfrm>
          <a:off x="43594" y="1755204"/>
          <a:ext cx="2174743" cy="5181600"/>
        </p:xfrm>
        <a:graphic>
          <a:graphicData uri="http://schemas.openxmlformats.org/drawingml/2006/table">
            <a:tbl>
              <a:tblPr/>
              <a:tblGrid>
                <a:gridCol w="1093154">
                  <a:extLst>
                    <a:ext uri="{9D8B030D-6E8A-4147-A177-3AD203B41FA5}">
                      <a16:colId xmlns:a16="http://schemas.microsoft.com/office/drawing/2014/main" xmlns="" val="1029966341"/>
                    </a:ext>
                  </a:extLst>
                </a:gridCol>
                <a:gridCol w="1081589">
                  <a:extLst>
                    <a:ext uri="{9D8B030D-6E8A-4147-A177-3AD203B41FA5}">
                      <a16:colId xmlns:a16="http://schemas.microsoft.com/office/drawing/2014/main" xmlns="" val="1230120062"/>
                    </a:ext>
                  </a:extLst>
                </a:gridCol>
              </a:tblGrid>
              <a:tr h="0">
                <a:tc>
                  <a:txBody>
                    <a:bodyPr/>
                    <a:lstStyle/>
                    <a:p>
                      <a:pPr algn="l" fontAlgn="ctr"/>
                      <a:r>
                        <a:rPr lang="it-IT" sz="800" b="0" i="0" u="none" strike="noStrike">
                          <a:solidFill>
                            <a:srgbClr val="000000"/>
                          </a:solidFill>
                          <a:effectLst/>
                          <a:latin typeface="Calibri" panose="020F0502020204030204" pitchFamily="34" charset="0"/>
                        </a:rPr>
                        <a:t>Obiettivi strategici DSI 2017-2020</a:t>
                      </a:r>
                    </a:p>
                  </a:txBody>
                  <a:tcPr marL="34290" marR="3429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tc>
                  <a:txBody>
                    <a:bodyPr/>
                    <a:lstStyle/>
                    <a:p>
                      <a:pPr algn="l" fontAlgn="ctr"/>
                      <a:r>
                        <a:rPr lang="it-IT" sz="800" b="0" i="0" u="none" strike="noStrike" dirty="0">
                          <a:solidFill>
                            <a:srgbClr val="000000"/>
                          </a:solidFill>
                          <a:effectLst/>
                          <a:latin typeface="Calibri" panose="020F0502020204030204" pitchFamily="34" charset="0"/>
                        </a:rPr>
                        <a:t>Obiettivi specifici DPP 2019</a:t>
                      </a:r>
                    </a:p>
                  </a:txBody>
                  <a:tcPr marL="34290" marR="3429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xmlns="" val="2066896340"/>
                  </a:ext>
                </a:extLst>
              </a:tr>
              <a:tr h="0">
                <a:tc>
                  <a:txBody>
                    <a:bodyPr/>
                    <a:lstStyle/>
                    <a:p>
                      <a:pPr algn="l" fontAlgn="t"/>
                      <a:r>
                        <a:rPr lang="it-IT" sz="800" b="1" i="0" u="none" strike="noStrike">
                          <a:solidFill>
                            <a:srgbClr val="4472C4"/>
                          </a:solidFill>
                          <a:effectLst/>
                          <a:latin typeface="Calibri" panose="020F0502020204030204" pitchFamily="34" charset="0"/>
                        </a:rPr>
                        <a:t>2.5. Migranti e accoglienza</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1" i="0" u="none" strike="noStrike" dirty="0">
                          <a:solidFill>
                            <a:srgbClr val="4472C4"/>
                          </a:solidFill>
                          <a:effectLst/>
                          <a:latin typeface="Calibri" panose="020F0502020204030204" pitchFamily="34" charset="0"/>
                        </a:rPr>
                        <a:t>2.5. Migranti e accoglienza</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9926858"/>
                  </a:ext>
                </a:extLst>
              </a:tr>
              <a:tr h="204548">
                <a:tc rowSpan="4">
                  <a:txBody>
                    <a:bodyPr/>
                    <a:lstStyle/>
                    <a:p>
                      <a:pPr algn="l" fontAlgn="t"/>
                      <a:r>
                        <a:rPr lang="it-IT" sz="800" b="0" i="0" u="none" strike="noStrike" dirty="0">
                          <a:solidFill>
                            <a:srgbClr val="000000"/>
                          </a:solidFill>
                          <a:effectLst/>
                          <a:latin typeface="Calibri" panose="020F0502020204030204" pitchFamily="34" charset="0"/>
                        </a:rPr>
                        <a:t>2.5.a) L'azione della Fondazione contribuisce a promuovere la cultura dell'accoglienza dei migranti,  la creazione di modelli di accoglienza diffusa capace di coinvolgere attivamente la comunità di riferimento e i beneficiari. L’attenzione all’accoglienza si realizza anche attraverso azioni da realizzarsi nei Paesi di provenienza.</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2.5.a.1) Sviluppo di azioni di accoglienza inclusiva dei migranti, con la sperimentazione di forme diffuse e dal basso attivate dal privato sociale in collaborazione con le istituzioni.</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2397786901"/>
                  </a:ext>
                </a:extLst>
              </a:tr>
              <a:tr h="185351">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2.5.a.2) Accoglienza diffusa di minori provenienti da paesi in particolari condizioni di difficoltà economica e sociale.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416994132"/>
                  </a:ext>
                </a:extLst>
              </a:tr>
              <a:tr h="204548">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2.5.a.3) Progetti di educazione e assistenza sanitaria nei Paesi di provenienza dei migranti e in aree segnate da particolari condizioni di svantaggio.</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2912724927"/>
                  </a:ext>
                </a:extLst>
              </a:tr>
              <a:tr h="272433">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2.5.a.4) Azioni concertate con i principali soggetti operanti nell'accoglienza, per affermare e diffondere principi-guida comuni nella progettazione e gestione dei servizi e nella selezione di quelli da sostenere.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939841464"/>
                  </a:ext>
                </a:extLst>
              </a:tr>
            </a:tbl>
          </a:graphicData>
        </a:graphic>
      </p:graphicFrame>
      <p:cxnSp>
        <p:nvCxnSpPr>
          <p:cNvPr id="32" name="Connettore a gomito 31">
            <a:extLst>
              <a:ext uri="{FF2B5EF4-FFF2-40B4-BE49-F238E27FC236}">
                <a16:creationId xmlns:a16="http://schemas.microsoft.com/office/drawing/2014/main" xmlns="" id="{982C51C3-A20C-42FC-ADCE-F00F008C4907}"/>
              </a:ext>
            </a:extLst>
          </p:cNvPr>
          <p:cNvCxnSpPr>
            <a:cxnSpLocks/>
            <a:stCxn id="60" idx="3"/>
            <a:endCxn id="41" idx="2"/>
          </p:cNvCxnSpPr>
          <p:nvPr/>
        </p:nvCxnSpPr>
        <p:spPr>
          <a:xfrm flipV="1">
            <a:off x="2231763" y="1748360"/>
            <a:ext cx="634574" cy="914766"/>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Connettore a gomito 33">
            <a:extLst>
              <a:ext uri="{FF2B5EF4-FFF2-40B4-BE49-F238E27FC236}">
                <a16:creationId xmlns:a16="http://schemas.microsoft.com/office/drawing/2014/main" xmlns="" id="{14872170-46EB-46FF-9F4B-4A3155793149}"/>
              </a:ext>
            </a:extLst>
          </p:cNvPr>
          <p:cNvCxnSpPr>
            <a:cxnSpLocks/>
            <a:endCxn id="48" idx="2"/>
          </p:cNvCxnSpPr>
          <p:nvPr/>
        </p:nvCxnSpPr>
        <p:spPr>
          <a:xfrm flipV="1">
            <a:off x="2229698" y="1748360"/>
            <a:ext cx="4075539" cy="914236"/>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Connettore a gomito 38">
            <a:extLst>
              <a:ext uri="{FF2B5EF4-FFF2-40B4-BE49-F238E27FC236}">
                <a16:creationId xmlns:a16="http://schemas.microsoft.com/office/drawing/2014/main" xmlns="" id="{024FA513-9548-4BFF-B021-0B62B3FC60D4}"/>
              </a:ext>
            </a:extLst>
          </p:cNvPr>
          <p:cNvCxnSpPr>
            <a:cxnSpLocks/>
            <a:endCxn id="96" idx="1"/>
          </p:cNvCxnSpPr>
          <p:nvPr/>
        </p:nvCxnSpPr>
        <p:spPr>
          <a:xfrm flipV="1">
            <a:off x="2218336" y="2788802"/>
            <a:ext cx="224035" cy="744109"/>
          </a:xfrm>
          <a:prstGeom prst="bentConnector3">
            <a:avLst>
              <a:gd name="adj1" fmla="val 95705"/>
            </a:avLst>
          </a:prstGeom>
          <a:ln w="1905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0" name="Connettore diritto 69">
            <a:extLst>
              <a:ext uri="{FF2B5EF4-FFF2-40B4-BE49-F238E27FC236}">
                <a16:creationId xmlns:a16="http://schemas.microsoft.com/office/drawing/2014/main" xmlns="" id="{77E76DA1-B1AA-4607-A29B-34D0B2E20846}"/>
              </a:ext>
            </a:extLst>
          </p:cNvPr>
          <p:cNvCxnSpPr>
            <a:cxnSpLocks/>
            <a:endCxn id="96" idx="0"/>
          </p:cNvCxnSpPr>
          <p:nvPr/>
        </p:nvCxnSpPr>
        <p:spPr>
          <a:xfrm>
            <a:off x="2436474" y="1748360"/>
            <a:ext cx="0" cy="828628"/>
          </a:xfrm>
          <a:prstGeom prst="line">
            <a:avLst/>
          </a:prstGeom>
          <a:ln w="1905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2" name="Connettore a gomito 71">
            <a:extLst>
              <a:ext uri="{FF2B5EF4-FFF2-40B4-BE49-F238E27FC236}">
                <a16:creationId xmlns:a16="http://schemas.microsoft.com/office/drawing/2014/main" xmlns="" id="{3407E660-FF68-47B5-B006-2493472FEAA1}"/>
              </a:ext>
            </a:extLst>
          </p:cNvPr>
          <p:cNvCxnSpPr>
            <a:cxnSpLocks/>
            <a:endCxn id="100" idx="1"/>
          </p:cNvCxnSpPr>
          <p:nvPr/>
        </p:nvCxnSpPr>
        <p:spPr>
          <a:xfrm flipV="1">
            <a:off x="2218336" y="2778404"/>
            <a:ext cx="1513363" cy="754506"/>
          </a:xfrm>
          <a:prstGeom prst="bentConnector3">
            <a:avLst>
              <a:gd name="adj1" fmla="val 99722"/>
            </a:avLst>
          </a:prstGeom>
          <a:ln w="1905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7" name="Connettore diritto 76">
            <a:extLst>
              <a:ext uri="{FF2B5EF4-FFF2-40B4-BE49-F238E27FC236}">
                <a16:creationId xmlns:a16="http://schemas.microsoft.com/office/drawing/2014/main" xmlns="" id="{04196891-B87E-4625-BD7F-E7F3B2A17274}"/>
              </a:ext>
            </a:extLst>
          </p:cNvPr>
          <p:cNvCxnSpPr>
            <a:cxnSpLocks/>
          </p:cNvCxnSpPr>
          <p:nvPr/>
        </p:nvCxnSpPr>
        <p:spPr>
          <a:xfrm>
            <a:off x="3726062" y="1748361"/>
            <a:ext cx="2230" cy="827251"/>
          </a:xfrm>
          <a:prstGeom prst="line">
            <a:avLst/>
          </a:prstGeom>
          <a:ln w="1905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0" name="Connettore a gomito 79">
            <a:extLst>
              <a:ext uri="{FF2B5EF4-FFF2-40B4-BE49-F238E27FC236}">
                <a16:creationId xmlns:a16="http://schemas.microsoft.com/office/drawing/2014/main" xmlns="" id="{BF4521F7-7B80-4E12-A28E-6B9592B9C978}"/>
              </a:ext>
            </a:extLst>
          </p:cNvPr>
          <p:cNvCxnSpPr>
            <a:cxnSpLocks/>
          </p:cNvCxnSpPr>
          <p:nvPr/>
        </p:nvCxnSpPr>
        <p:spPr>
          <a:xfrm flipV="1">
            <a:off x="2218336" y="1748360"/>
            <a:ext cx="4086901" cy="1784550"/>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3" name="Connettore a gomito 92">
            <a:extLst>
              <a:ext uri="{FF2B5EF4-FFF2-40B4-BE49-F238E27FC236}">
                <a16:creationId xmlns:a16="http://schemas.microsoft.com/office/drawing/2014/main" xmlns="" id="{0A0C9CB3-A92B-47F2-BD21-48CCDC1A5966}"/>
              </a:ext>
            </a:extLst>
          </p:cNvPr>
          <p:cNvCxnSpPr>
            <a:cxnSpLocks/>
          </p:cNvCxnSpPr>
          <p:nvPr/>
        </p:nvCxnSpPr>
        <p:spPr>
          <a:xfrm flipV="1">
            <a:off x="2214382" y="3509175"/>
            <a:ext cx="216735" cy="705403"/>
          </a:xfrm>
          <a:prstGeom prst="bentConnector2">
            <a:avLst/>
          </a:prstGeom>
          <a:ln w="1905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5" name="Connettore a gomito 94">
            <a:extLst>
              <a:ext uri="{FF2B5EF4-FFF2-40B4-BE49-F238E27FC236}">
                <a16:creationId xmlns:a16="http://schemas.microsoft.com/office/drawing/2014/main" xmlns="" id="{258BCF9F-89C0-447E-A828-CCB492368EF8}"/>
              </a:ext>
            </a:extLst>
          </p:cNvPr>
          <p:cNvCxnSpPr>
            <a:cxnSpLocks/>
          </p:cNvCxnSpPr>
          <p:nvPr/>
        </p:nvCxnSpPr>
        <p:spPr>
          <a:xfrm flipV="1">
            <a:off x="2218336" y="3420338"/>
            <a:ext cx="1510166" cy="797808"/>
          </a:xfrm>
          <a:prstGeom prst="bentConnector2">
            <a:avLst/>
          </a:prstGeom>
          <a:ln w="1905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6" name="Arco a tutto sesto 95">
            <a:extLst>
              <a:ext uri="{FF2B5EF4-FFF2-40B4-BE49-F238E27FC236}">
                <a16:creationId xmlns:a16="http://schemas.microsoft.com/office/drawing/2014/main" xmlns="" id="{01732C9C-E8FC-4F6E-9FE3-35F747D9330A}"/>
              </a:ext>
            </a:extLst>
          </p:cNvPr>
          <p:cNvSpPr/>
          <p:nvPr/>
        </p:nvSpPr>
        <p:spPr>
          <a:xfrm rot="5400000">
            <a:off x="2333278" y="2615561"/>
            <a:ext cx="224530" cy="134543"/>
          </a:xfrm>
          <a:prstGeom prst="blockArc">
            <a:avLst>
              <a:gd name="adj1" fmla="val 10609702"/>
              <a:gd name="adj2" fmla="val 137175"/>
              <a:gd name="adj3" fmla="val 6867"/>
            </a:avLst>
          </a:prstGeom>
          <a:solidFill>
            <a:schemeClr val="tx1">
              <a:lumMod val="50000"/>
              <a:lumOff val="50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0" name="Arco a tutto sesto 99">
            <a:extLst>
              <a:ext uri="{FF2B5EF4-FFF2-40B4-BE49-F238E27FC236}">
                <a16:creationId xmlns:a16="http://schemas.microsoft.com/office/drawing/2014/main" xmlns="" id="{116C86B7-882A-40B4-8C5B-3D0514A7CAD1}"/>
              </a:ext>
            </a:extLst>
          </p:cNvPr>
          <p:cNvSpPr/>
          <p:nvPr/>
        </p:nvSpPr>
        <p:spPr>
          <a:xfrm rot="5400000">
            <a:off x="3622606" y="2605164"/>
            <a:ext cx="224530" cy="134543"/>
          </a:xfrm>
          <a:prstGeom prst="blockArc">
            <a:avLst>
              <a:gd name="adj1" fmla="val 10609702"/>
              <a:gd name="adj2" fmla="val 137175"/>
              <a:gd name="adj3" fmla="val 6867"/>
            </a:avLst>
          </a:prstGeom>
          <a:solidFill>
            <a:schemeClr val="tx1">
              <a:lumMod val="50000"/>
              <a:lumOff val="50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2" name="Rettangolo 101">
            <a:extLst>
              <a:ext uri="{FF2B5EF4-FFF2-40B4-BE49-F238E27FC236}">
                <a16:creationId xmlns:a16="http://schemas.microsoft.com/office/drawing/2014/main" xmlns="" id="{4B2E4DBC-98D3-4097-B76D-CA150120AC26}"/>
              </a:ext>
            </a:extLst>
          </p:cNvPr>
          <p:cNvSpPr/>
          <p:nvPr/>
        </p:nvSpPr>
        <p:spPr>
          <a:xfrm rot="5400000">
            <a:off x="2488124" y="2845265"/>
            <a:ext cx="93600" cy="6293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Rettangolo 48">
            <a:extLst>
              <a:ext uri="{FF2B5EF4-FFF2-40B4-BE49-F238E27FC236}">
                <a16:creationId xmlns:a16="http://schemas.microsoft.com/office/drawing/2014/main" xmlns="" id="{17D61073-6BF2-4FDE-95E8-046B1E64FB25}"/>
              </a:ext>
            </a:extLst>
          </p:cNvPr>
          <p:cNvSpPr/>
          <p:nvPr/>
        </p:nvSpPr>
        <p:spPr>
          <a:xfrm>
            <a:off x="65190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1.11. </a:t>
            </a:r>
          </a:p>
          <a:p>
            <a:pPr algn="ctr"/>
            <a:r>
              <a:rPr lang="it-IT" sz="800" dirty="0">
                <a:solidFill>
                  <a:schemeClr val="bg1">
                    <a:lumMod val="75000"/>
                  </a:schemeClr>
                </a:solidFill>
              </a:rPr>
              <a:t>Partecipa-zione dei giovani</a:t>
            </a:r>
          </a:p>
        </p:txBody>
      </p:sp>
      <p:sp>
        <p:nvSpPr>
          <p:cNvPr id="51" name="Rettangolo 50">
            <a:extLst>
              <a:ext uri="{FF2B5EF4-FFF2-40B4-BE49-F238E27FC236}">
                <a16:creationId xmlns:a16="http://schemas.microsoft.com/office/drawing/2014/main" xmlns="" id="{BDB9DF1E-CCBA-47BA-A435-4F455B627C39}"/>
              </a:ext>
            </a:extLst>
          </p:cNvPr>
          <p:cNvSpPr/>
          <p:nvPr/>
        </p:nvSpPr>
        <p:spPr>
          <a:xfrm>
            <a:off x="69489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 </a:t>
            </a:r>
          </a:p>
          <a:p>
            <a:pPr algn="ctr"/>
            <a:r>
              <a:rPr lang="it-IT" sz="800" dirty="0">
                <a:solidFill>
                  <a:schemeClr val="bg1">
                    <a:lumMod val="75000"/>
                  </a:schemeClr>
                </a:solidFill>
              </a:rPr>
              <a:t>Acquisizione di dati</a:t>
            </a:r>
          </a:p>
        </p:txBody>
      </p:sp>
      <p:sp>
        <p:nvSpPr>
          <p:cNvPr id="52" name="Rettangolo 51">
            <a:extLst>
              <a:ext uri="{FF2B5EF4-FFF2-40B4-BE49-F238E27FC236}">
                <a16:creationId xmlns:a16="http://schemas.microsoft.com/office/drawing/2014/main" xmlns="" id="{8A071AAF-BE3F-4A8A-B44E-0052E8E2974E}"/>
              </a:ext>
            </a:extLst>
          </p:cNvPr>
          <p:cNvSpPr/>
          <p:nvPr/>
        </p:nvSpPr>
        <p:spPr>
          <a:xfrm>
            <a:off x="73788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2. Cultura del rispetto</a:t>
            </a:r>
          </a:p>
        </p:txBody>
      </p:sp>
      <p:sp>
        <p:nvSpPr>
          <p:cNvPr id="53" name="Rettangolo 52">
            <a:extLst>
              <a:ext uri="{FF2B5EF4-FFF2-40B4-BE49-F238E27FC236}">
                <a16:creationId xmlns:a16="http://schemas.microsoft.com/office/drawing/2014/main" xmlns="" id="{7A12B103-8E62-4502-8E2D-5C1B5EA58104}"/>
              </a:ext>
            </a:extLst>
          </p:cNvPr>
          <p:cNvSpPr/>
          <p:nvPr/>
        </p:nvSpPr>
        <p:spPr>
          <a:xfrm>
            <a:off x="78086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3.</a:t>
            </a:r>
          </a:p>
          <a:p>
            <a:pPr algn="ctr"/>
            <a:r>
              <a:rPr lang="it-IT" sz="800" dirty="0">
                <a:solidFill>
                  <a:schemeClr val="bg1">
                    <a:lumMod val="75000"/>
                  </a:schemeClr>
                </a:solidFill>
              </a:rPr>
              <a:t>Informa-zione e prevenzione</a:t>
            </a:r>
          </a:p>
        </p:txBody>
      </p:sp>
      <p:sp>
        <p:nvSpPr>
          <p:cNvPr id="54" name="Rettangolo 53">
            <a:extLst>
              <a:ext uri="{FF2B5EF4-FFF2-40B4-BE49-F238E27FC236}">
                <a16:creationId xmlns:a16="http://schemas.microsoft.com/office/drawing/2014/main" xmlns="" id="{62195FF8-2DA2-440E-ACCA-D87D5CBF984B}"/>
              </a:ext>
            </a:extLst>
          </p:cNvPr>
          <p:cNvSpPr/>
          <p:nvPr/>
        </p:nvSpPr>
        <p:spPr>
          <a:xfrm>
            <a:off x="82385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4. </a:t>
            </a:r>
          </a:p>
          <a:p>
            <a:pPr algn="ctr"/>
            <a:r>
              <a:rPr lang="it-IT" sz="800" dirty="0">
                <a:solidFill>
                  <a:schemeClr val="bg1">
                    <a:lumMod val="75000"/>
                  </a:schemeClr>
                </a:solidFill>
              </a:rPr>
              <a:t>Formazione degli operatori</a:t>
            </a:r>
          </a:p>
        </p:txBody>
      </p:sp>
      <p:sp>
        <p:nvSpPr>
          <p:cNvPr id="55" name="Rettangolo 54">
            <a:extLst>
              <a:ext uri="{FF2B5EF4-FFF2-40B4-BE49-F238E27FC236}">
                <a16:creationId xmlns:a16="http://schemas.microsoft.com/office/drawing/2014/main" xmlns="" id="{750AE979-53C5-4979-84D3-F9875199DE79}"/>
              </a:ext>
            </a:extLst>
          </p:cNvPr>
          <p:cNvSpPr/>
          <p:nvPr/>
        </p:nvSpPr>
        <p:spPr>
          <a:xfrm>
            <a:off x="8668406"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5. </a:t>
            </a:r>
          </a:p>
          <a:p>
            <a:pPr algn="ctr"/>
            <a:r>
              <a:rPr lang="it-IT" sz="800" dirty="0">
                <a:solidFill>
                  <a:schemeClr val="bg1">
                    <a:lumMod val="75000"/>
                  </a:schemeClr>
                </a:solidFill>
              </a:rPr>
              <a:t>Denuncia e assistenza</a:t>
            </a:r>
          </a:p>
        </p:txBody>
      </p:sp>
      <p:sp>
        <p:nvSpPr>
          <p:cNvPr id="7" name="Segnaposto numero diapositiva 6">
            <a:extLst>
              <a:ext uri="{FF2B5EF4-FFF2-40B4-BE49-F238E27FC236}">
                <a16:creationId xmlns:a16="http://schemas.microsoft.com/office/drawing/2014/main" xmlns="" id="{E91BEF65-D5ED-46A2-897A-2CF3A6D5B0ED}"/>
              </a:ext>
            </a:extLst>
          </p:cNvPr>
          <p:cNvSpPr>
            <a:spLocks noGrp="1"/>
          </p:cNvSpPr>
          <p:nvPr>
            <p:ph type="sldNum" sz="quarter" idx="12"/>
          </p:nvPr>
        </p:nvSpPr>
        <p:spPr/>
        <p:txBody>
          <a:bodyPr/>
          <a:lstStyle/>
          <a:p>
            <a:fld id="{F3F62DD9-9BCB-4B30-BF64-F9D901BEB4A8}" type="slidenum">
              <a:rPr lang="it-IT" smtClean="0"/>
              <a:t>6</a:t>
            </a:fld>
            <a:endParaRPr lang="it-IT"/>
          </a:p>
        </p:txBody>
      </p:sp>
    </p:spTree>
    <p:extLst>
      <p:ext uri="{BB962C8B-B14F-4D97-AF65-F5344CB8AC3E}">
        <p14:creationId xmlns:p14="http://schemas.microsoft.com/office/powerpoint/2010/main" val="402186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ttangolo 31">
            <a:extLst>
              <a:ext uri="{FF2B5EF4-FFF2-40B4-BE49-F238E27FC236}">
                <a16:creationId xmlns:a16="http://schemas.microsoft.com/office/drawing/2014/main" xmlns="" id="{B94F3771-A806-4676-8497-71FCC1EC04C1}"/>
              </a:ext>
            </a:extLst>
          </p:cNvPr>
          <p:cNvSpPr/>
          <p:nvPr/>
        </p:nvSpPr>
        <p:spPr>
          <a:xfrm>
            <a:off x="2220474"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1.1. </a:t>
            </a:r>
          </a:p>
          <a:p>
            <a:pPr algn="ctr"/>
            <a:r>
              <a:rPr lang="it-IT" sz="800" dirty="0">
                <a:solidFill>
                  <a:schemeClr val="tx1"/>
                </a:solidFill>
              </a:rPr>
              <a:t>Infanzia e benessere</a:t>
            </a:r>
          </a:p>
        </p:txBody>
      </p:sp>
      <p:sp>
        <p:nvSpPr>
          <p:cNvPr id="33" name="Rettangolo 32">
            <a:extLst>
              <a:ext uri="{FF2B5EF4-FFF2-40B4-BE49-F238E27FC236}">
                <a16:creationId xmlns:a16="http://schemas.microsoft.com/office/drawing/2014/main" xmlns="" id="{EBD25656-F301-47AE-8B97-8FF05F76BC3D}"/>
              </a:ext>
            </a:extLst>
          </p:cNvPr>
          <p:cNvSpPr/>
          <p:nvPr/>
        </p:nvSpPr>
        <p:spPr>
          <a:xfrm>
            <a:off x="265033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1.2.</a:t>
            </a:r>
          </a:p>
          <a:p>
            <a:pPr algn="ctr"/>
            <a:r>
              <a:rPr lang="it-IT" sz="800" dirty="0">
                <a:solidFill>
                  <a:schemeClr val="bg1">
                    <a:lumMod val="75000"/>
                  </a:schemeClr>
                </a:solidFill>
              </a:rPr>
              <a:t>Infanzia e coinvolgi-mento</a:t>
            </a:r>
          </a:p>
        </p:txBody>
      </p:sp>
      <p:sp>
        <p:nvSpPr>
          <p:cNvPr id="34" name="Rettangolo 33">
            <a:extLst>
              <a:ext uri="{FF2B5EF4-FFF2-40B4-BE49-F238E27FC236}">
                <a16:creationId xmlns:a16="http://schemas.microsoft.com/office/drawing/2014/main" xmlns="" id="{31EDF271-EC09-4BA4-B4A3-4EE8D8F3422E}"/>
              </a:ext>
            </a:extLst>
          </p:cNvPr>
          <p:cNvSpPr/>
          <p:nvPr/>
        </p:nvSpPr>
        <p:spPr>
          <a:xfrm>
            <a:off x="30801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1.3.</a:t>
            </a:r>
          </a:p>
          <a:p>
            <a:pPr algn="ctr"/>
            <a:r>
              <a:rPr lang="it-IT" sz="800" dirty="0">
                <a:solidFill>
                  <a:schemeClr val="bg1">
                    <a:lumMod val="75000"/>
                  </a:schemeClr>
                </a:solidFill>
              </a:rPr>
              <a:t>Infanzia e cultura</a:t>
            </a:r>
          </a:p>
        </p:txBody>
      </p:sp>
      <p:sp>
        <p:nvSpPr>
          <p:cNvPr id="35" name="Rettangolo 34">
            <a:extLst>
              <a:ext uri="{FF2B5EF4-FFF2-40B4-BE49-F238E27FC236}">
                <a16:creationId xmlns:a16="http://schemas.microsoft.com/office/drawing/2014/main" xmlns="" id="{AB437477-8F8B-4FBF-8896-D585FE3FEC1E}"/>
              </a:ext>
            </a:extLst>
          </p:cNvPr>
          <p:cNvSpPr/>
          <p:nvPr/>
        </p:nvSpPr>
        <p:spPr>
          <a:xfrm>
            <a:off x="393992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1.5.</a:t>
            </a:r>
          </a:p>
          <a:p>
            <a:pPr algn="ctr"/>
            <a:r>
              <a:rPr lang="it-IT" sz="800" dirty="0">
                <a:solidFill>
                  <a:schemeClr val="bg1">
                    <a:lumMod val="75000"/>
                  </a:schemeClr>
                </a:solidFill>
              </a:rPr>
              <a:t>Volontariato dei giovani</a:t>
            </a:r>
          </a:p>
        </p:txBody>
      </p:sp>
      <p:sp>
        <p:nvSpPr>
          <p:cNvPr id="36" name="Rettangolo 35">
            <a:extLst>
              <a:ext uri="{FF2B5EF4-FFF2-40B4-BE49-F238E27FC236}">
                <a16:creationId xmlns:a16="http://schemas.microsoft.com/office/drawing/2014/main" xmlns="" id="{7BA67B0E-D14C-4FB7-B98B-BCDCE80DDD3B}"/>
              </a:ext>
            </a:extLst>
          </p:cNvPr>
          <p:cNvSpPr/>
          <p:nvPr/>
        </p:nvSpPr>
        <p:spPr>
          <a:xfrm>
            <a:off x="3510062"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1.4. </a:t>
            </a:r>
          </a:p>
          <a:p>
            <a:pPr algn="ctr"/>
            <a:r>
              <a:rPr lang="it-IT" sz="800" dirty="0">
                <a:solidFill>
                  <a:schemeClr val="tx1"/>
                </a:solidFill>
              </a:rPr>
              <a:t>Prevenzione del disagio</a:t>
            </a:r>
          </a:p>
        </p:txBody>
      </p:sp>
      <p:sp>
        <p:nvSpPr>
          <p:cNvPr id="37" name="Rettangolo 36">
            <a:extLst>
              <a:ext uri="{FF2B5EF4-FFF2-40B4-BE49-F238E27FC236}">
                <a16:creationId xmlns:a16="http://schemas.microsoft.com/office/drawing/2014/main" xmlns="" id="{2A55FAC3-2457-4B11-A573-A8E882118B7D}"/>
              </a:ext>
            </a:extLst>
          </p:cNvPr>
          <p:cNvSpPr/>
          <p:nvPr/>
        </p:nvSpPr>
        <p:spPr>
          <a:xfrm>
            <a:off x="43697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1.6. Iniziative dei giovani</a:t>
            </a:r>
          </a:p>
        </p:txBody>
      </p:sp>
      <p:sp>
        <p:nvSpPr>
          <p:cNvPr id="38" name="Rettangolo 37">
            <a:extLst>
              <a:ext uri="{FF2B5EF4-FFF2-40B4-BE49-F238E27FC236}">
                <a16:creationId xmlns:a16="http://schemas.microsoft.com/office/drawing/2014/main" xmlns="" id="{1FA5862F-233C-4F70-8E6E-4C7F9DA9A8F4}"/>
              </a:ext>
            </a:extLst>
          </p:cNvPr>
          <p:cNvSpPr/>
          <p:nvPr/>
        </p:nvSpPr>
        <p:spPr>
          <a:xfrm>
            <a:off x="522951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1.8. </a:t>
            </a:r>
          </a:p>
          <a:p>
            <a:pPr algn="ctr"/>
            <a:r>
              <a:rPr lang="it-IT" sz="800" dirty="0">
                <a:solidFill>
                  <a:schemeClr val="bg1">
                    <a:lumMod val="75000"/>
                  </a:schemeClr>
                </a:solidFill>
              </a:rPr>
              <a:t>Progetti educativi</a:t>
            </a:r>
          </a:p>
        </p:txBody>
      </p:sp>
      <p:sp>
        <p:nvSpPr>
          <p:cNvPr id="39" name="Rettangolo 38">
            <a:extLst>
              <a:ext uri="{FF2B5EF4-FFF2-40B4-BE49-F238E27FC236}">
                <a16:creationId xmlns:a16="http://schemas.microsoft.com/office/drawing/2014/main" xmlns="" id="{3CFED004-AA85-476B-96B4-67F121BD8CD5}"/>
              </a:ext>
            </a:extLst>
          </p:cNvPr>
          <p:cNvSpPr/>
          <p:nvPr/>
        </p:nvSpPr>
        <p:spPr>
          <a:xfrm>
            <a:off x="5659374"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1.9. </a:t>
            </a:r>
          </a:p>
          <a:p>
            <a:pPr algn="ctr"/>
            <a:r>
              <a:rPr lang="it-IT" sz="800" dirty="0">
                <a:solidFill>
                  <a:schemeClr val="bg1">
                    <a:lumMod val="75000"/>
                  </a:schemeClr>
                </a:solidFill>
              </a:rPr>
              <a:t>Azioni di </a:t>
            </a:r>
            <a:r>
              <a:rPr lang="it-IT" sz="800" dirty="0" err="1">
                <a:solidFill>
                  <a:schemeClr val="bg1">
                    <a:lumMod val="75000"/>
                  </a:schemeClr>
                </a:solidFill>
              </a:rPr>
              <a:t>orientamen</a:t>
            </a:r>
            <a:r>
              <a:rPr lang="it-IT" sz="800" dirty="0">
                <a:solidFill>
                  <a:schemeClr val="bg1">
                    <a:lumMod val="75000"/>
                  </a:schemeClr>
                </a:solidFill>
              </a:rPr>
              <a:t>-to</a:t>
            </a:r>
          </a:p>
        </p:txBody>
      </p:sp>
      <p:sp>
        <p:nvSpPr>
          <p:cNvPr id="41" name="Rettangolo 40">
            <a:extLst>
              <a:ext uri="{FF2B5EF4-FFF2-40B4-BE49-F238E27FC236}">
                <a16:creationId xmlns:a16="http://schemas.microsoft.com/office/drawing/2014/main" xmlns="" id="{5554C337-2263-4381-912D-395E901F2F4B}"/>
              </a:ext>
            </a:extLst>
          </p:cNvPr>
          <p:cNvSpPr/>
          <p:nvPr/>
        </p:nvSpPr>
        <p:spPr>
          <a:xfrm>
            <a:off x="6089237"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1.10. Contesti educativi aperti</a:t>
            </a:r>
          </a:p>
        </p:txBody>
      </p:sp>
      <p:sp>
        <p:nvSpPr>
          <p:cNvPr id="42" name="Rettangolo 41">
            <a:extLst>
              <a:ext uri="{FF2B5EF4-FFF2-40B4-BE49-F238E27FC236}">
                <a16:creationId xmlns:a16="http://schemas.microsoft.com/office/drawing/2014/main" xmlns="" id="{79DE7343-9F89-4917-80FF-F9E55F90F2D5}"/>
              </a:ext>
            </a:extLst>
          </p:cNvPr>
          <p:cNvSpPr/>
          <p:nvPr/>
        </p:nvSpPr>
        <p:spPr>
          <a:xfrm>
            <a:off x="651909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1.11. </a:t>
            </a:r>
          </a:p>
          <a:p>
            <a:pPr algn="ctr"/>
            <a:r>
              <a:rPr lang="it-IT" sz="800" dirty="0">
                <a:solidFill>
                  <a:schemeClr val="bg1">
                    <a:lumMod val="75000"/>
                  </a:schemeClr>
                </a:solidFill>
              </a:rPr>
              <a:t>Partecipa-zione dei giovani</a:t>
            </a:r>
          </a:p>
        </p:txBody>
      </p:sp>
      <p:sp>
        <p:nvSpPr>
          <p:cNvPr id="43" name="Rettangolo 42">
            <a:extLst>
              <a:ext uri="{FF2B5EF4-FFF2-40B4-BE49-F238E27FC236}">
                <a16:creationId xmlns:a16="http://schemas.microsoft.com/office/drawing/2014/main" xmlns="" id="{354DF90F-BF28-4625-A6BD-2C717FB3A959}"/>
              </a:ext>
            </a:extLst>
          </p:cNvPr>
          <p:cNvSpPr/>
          <p:nvPr/>
        </p:nvSpPr>
        <p:spPr>
          <a:xfrm>
            <a:off x="47996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1.7. </a:t>
            </a:r>
          </a:p>
          <a:p>
            <a:pPr algn="ctr"/>
            <a:r>
              <a:rPr lang="it-IT" sz="800" dirty="0">
                <a:solidFill>
                  <a:schemeClr val="bg1">
                    <a:lumMod val="75000"/>
                  </a:schemeClr>
                </a:solidFill>
              </a:rPr>
              <a:t>Merito giovanile</a:t>
            </a:r>
          </a:p>
        </p:txBody>
      </p:sp>
      <p:sp>
        <p:nvSpPr>
          <p:cNvPr id="44" name="Rettangolo 43">
            <a:extLst>
              <a:ext uri="{FF2B5EF4-FFF2-40B4-BE49-F238E27FC236}">
                <a16:creationId xmlns:a16="http://schemas.microsoft.com/office/drawing/2014/main" xmlns="" id="{A55F4189-88A1-4913-A07C-C8E2793A576E}"/>
              </a:ext>
            </a:extLst>
          </p:cNvPr>
          <p:cNvSpPr/>
          <p:nvPr/>
        </p:nvSpPr>
        <p:spPr>
          <a:xfrm>
            <a:off x="6948962"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1. </a:t>
            </a:r>
          </a:p>
          <a:p>
            <a:pPr algn="ctr"/>
            <a:r>
              <a:rPr lang="it-IT" sz="800" dirty="0">
                <a:solidFill>
                  <a:schemeClr val="bg1">
                    <a:lumMod val="75000"/>
                  </a:schemeClr>
                </a:solidFill>
              </a:rPr>
              <a:t>Acquisizione di dati</a:t>
            </a:r>
          </a:p>
        </p:txBody>
      </p:sp>
      <p:sp>
        <p:nvSpPr>
          <p:cNvPr id="47" name="Rettangolo 46">
            <a:extLst>
              <a:ext uri="{FF2B5EF4-FFF2-40B4-BE49-F238E27FC236}">
                <a16:creationId xmlns:a16="http://schemas.microsoft.com/office/drawing/2014/main" xmlns="" id="{F1AA29BE-E6F4-4E7C-BA3E-54574B00015C}"/>
              </a:ext>
            </a:extLst>
          </p:cNvPr>
          <p:cNvSpPr/>
          <p:nvPr/>
        </p:nvSpPr>
        <p:spPr>
          <a:xfrm>
            <a:off x="7378824" y="502098"/>
            <a:ext cx="432000" cy="1246263"/>
          </a:xfrm>
          <a:prstGeom prst="rect">
            <a:avLst/>
          </a:prstGeom>
          <a:solidFill>
            <a:schemeClr val="accent1">
              <a:lumMod val="20000"/>
              <a:lumOff val="8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it-IT" sz="800" dirty="0">
                <a:solidFill>
                  <a:schemeClr val="tx1"/>
                </a:solidFill>
              </a:rPr>
              <a:t>2. Cultura del rispetto</a:t>
            </a:r>
          </a:p>
        </p:txBody>
      </p:sp>
      <p:sp>
        <p:nvSpPr>
          <p:cNvPr id="54" name="Rettangolo 53">
            <a:extLst>
              <a:ext uri="{FF2B5EF4-FFF2-40B4-BE49-F238E27FC236}">
                <a16:creationId xmlns:a16="http://schemas.microsoft.com/office/drawing/2014/main" xmlns="" id="{65946E2B-0097-48E3-879C-452E11969701}"/>
              </a:ext>
            </a:extLst>
          </p:cNvPr>
          <p:cNvSpPr/>
          <p:nvPr/>
        </p:nvSpPr>
        <p:spPr>
          <a:xfrm>
            <a:off x="2198443" y="3503574"/>
            <a:ext cx="27000" cy="3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5" name="Rettangolo 54">
            <a:extLst>
              <a:ext uri="{FF2B5EF4-FFF2-40B4-BE49-F238E27FC236}">
                <a16:creationId xmlns:a16="http://schemas.microsoft.com/office/drawing/2014/main" xmlns="" id="{77FA606E-FA99-4A9A-B170-FA66E73065DA}"/>
              </a:ext>
            </a:extLst>
          </p:cNvPr>
          <p:cNvSpPr/>
          <p:nvPr/>
        </p:nvSpPr>
        <p:spPr>
          <a:xfrm>
            <a:off x="2198443" y="2866809"/>
            <a:ext cx="27000" cy="3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0" name="Rettangolo 39">
            <a:extLst>
              <a:ext uri="{FF2B5EF4-FFF2-40B4-BE49-F238E27FC236}">
                <a16:creationId xmlns:a16="http://schemas.microsoft.com/office/drawing/2014/main" xmlns="" id="{4BBE81A2-973C-4F6E-812B-3760BF8B3F56}"/>
              </a:ext>
            </a:extLst>
          </p:cNvPr>
          <p:cNvSpPr/>
          <p:nvPr/>
        </p:nvSpPr>
        <p:spPr>
          <a:xfrm>
            <a:off x="2215521" y="1748361"/>
            <a:ext cx="4733440" cy="3508432"/>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xmlns="" id="{8C01ECDC-5664-4EB8-9BBF-28BEC0C8EF26}"/>
              </a:ext>
            </a:extLst>
          </p:cNvPr>
          <p:cNvSpPr/>
          <p:nvPr/>
        </p:nvSpPr>
        <p:spPr>
          <a:xfrm>
            <a:off x="43594" y="1475563"/>
            <a:ext cx="1747017" cy="430887"/>
          </a:xfrm>
          <a:prstGeom prst="rect">
            <a:avLst/>
          </a:prstGeom>
        </p:spPr>
        <p:txBody>
          <a:bodyPr wrap="square">
            <a:spAutoFit/>
          </a:bodyPr>
          <a:lstStyle/>
          <a:p>
            <a:pPr fontAlgn="ctr"/>
            <a:r>
              <a:rPr lang="it-IT" sz="1100" dirty="0">
                <a:solidFill>
                  <a:srgbClr val="000000"/>
                </a:solidFill>
                <a:latin typeface="Calibri" panose="020F0502020204030204" pitchFamily="34" charset="0"/>
              </a:rPr>
              <a:t>2. Attività di rilevante valore sociale</a:t>
            </a:r>
          </a:p>
        </p:txBody>
      </p:sp>
      <p:sp>
        <p:nvSpPr>
          <p:cNvPr id="27" name="CasellaDiTesto 26">
            <a:extLst>
              <a:ext uri="{FF2B5EF4-FFF2-40B4-BE49-F238E27FC236}">
                <a16:creationId xmlns:a16="http://schemas.microsoft.com/office/drawing/2014/main" xmlns="" id="{6F64BBBB-9233-413F-8CD7-B11977C72F52}"/>
              </a:ext>
            </a:extLst>
          </p:cNvPr>
          <p:cNvSpPr txBox="1"/>
          <p:nvPr/>
        </p:nvSpPr>
        <p:spPr>
          <a:xfrm>
            <a:off x="2220474" y="240258"/>
            <a:ext cx="4728487"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GIOVANI</a:t>
            </a:r>
          </a:p>
        </p:txBody>
      </p:sp>
      <p:sp>
        <p:nvSpPr>
          <p:cNvPr id="28" name="CasellaDiTesto 27">
            <a:extLst>
              <a:ext uri="{FF2B5EF4-FFF2-40B4-BE49-F238E27FC236}">
                <a16:creationId xmlns:a16="http://schemas.microsoft.com/office/drawing/2014/main" xmlns="" id="{0823E20A-39F1-4736-BA49-BFB398DE461C}"/>
              </a:ext>
            </a:extLst>
          </p:cNvPr>
          <p:cNvSpPr txBox="1"/>
          <p:nvPr/>
        </p:nvSpPr>
        <p:spPr>
          <a:xfrm>
            <a:off x="6948962" y="240258"/>
            <a:ext cx="2149308" cy="261610"/>
          </a:xfrm>
          <a:prstGeom prst="rect">
            <a:avLst/>
          </a:prstGeom>
          <a:noFill/>
          <a:ln w="6350">
            <a:solidFill>
              <a:schemeClr val="tx1">
                <a:lumMod val="50000"/>
                <a:lumOff val="50000"/>
              </a:schemeClr>
            </a:solidFill>
          </a:ln>
        </p:spPr>
        <p:txBody>
          <a:bodyPr wrap="square" rtlCol="0">
            <a:spAutoFit/>
          </a:bodyPr>
          <a:lstStyle/>
          <a:p>
            <a:pPr algn="ctr"/>
            <a:r>
              <a:rPr lang="it-IT" sz="1100" dirty="0">
                <a:solidFill>
                  <a:schemeClr val="accent1"/>
                </a:solidFill>
              </a:rPr>
              <a:t>PARI OPPORTUNITÀ</a:t>
            </a:r>
          </a:p>
        </p:txBody>
      </p:sp>
      <p:sp>
        <p:nvSpPr>
          <p:cNvPr id="29" name="Rettangolo 28">
            <a:extLst>
              <a:ext uri="{FF2B5EF4-FFF2-40B4-BE49-F238E27FC236}">
                <a16:creationId xmlns:a16="http://schemas.microsoft.com/office/drawing/2014/main" xmlns="" id="{937E066B-C65F-4B09-B5E6-5F7733DD345C}"/>
              </a:ext>
            </a:extLst>
          </p:cNvPr>
          <p:cNvSpPr/>
          <p:nvPr/>
        </p:nvSpPr>
        <p:spPr>
          <a:xfrm>
            <a:off x="6948956" y="1744384"/>
            <a:ext cx="2149313" cy="351241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5" name="Connettore a gomito 44">
            <a:extLst>
              <a:ext uri="{FF2B5EF4-FFF2-40B4-BE49-F238E27FC236}">
                <a16:creationId xmlns:a16="http://schemas.microsoft.com/office/drawing/2014/main" xmlns="" id="{7B552A78-EAB3-4AA3-BA18-2F2B90A950F1}"/>
              </a:ext>
            </a:extLst>
          </p:cNvPr>
          <p:cNvCxnSpPr>
            <a:cxnSpLocks/>
            <a:stCxn id="55" idx="3"/>
            <a:endCxn id="32" idx="2"/>
          </p:cNvCxnSpPr>
          <p:nvPr/>
        </p:nvCxnSpPr>
        <p:spPr>
          <a:xfrm flipV="1">
            <a:off x="2225443" y="1748361"/>
            <a:ext cx="211031" cy="1136449"/>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46" name="Tabella 45">
            <a:extLst>
              <a:ext uri="{FF2B5EF4-FFF2-40B4-BE49-F238E27FC236}">
                <a16:creationId xmlns:a16="http://schemas.microsoft.com/office/drawing/2014/main" xmlns="" id="{8414FC37-0734-4219-B26B-F3630A38FF25}"/>
              </a:ext>
            </a:extLst>
          </p:cNvPr>
          <p:cNvGraphicFramePr>
            <a:graphicFrameLocks noGrp="1"/>
          </p:cNvGraphicFramePr>
          <p:nvPr>
            <p:extLst>
              <p:ext uri="{D42A27DB-BD31-4B8C-83A1-F6EECF244321}">
                <p14:modId xmlns:p14="http://schemas.microsoft.com/office/powerpoint/2010/main" val="2052665849"/>
              </p:ext>
            </p:extLst>
          </p:nvPr>
        </p:nvGraphicFramePr>
        <p:xfrm>
          <a:off x="43594" y="1744383"/>
          <a:ext cx="2174738" cy="4236720"/>
        </p:xfrm>
        <a:graphic>
          <a:graphicData uri="http://schemas.openxmlformats.org/drawingml/2006/table">
            <a:tbl>
              <a:tblPr/>
              <a:tblGrid>
                <a:gridCol w="1087369">
                  <a:extLst>
                    <a:ext uri="{9D8B030D-6E8A-4147-A177-3AD203B41FA5}">
                      <a16:colId xmlns:a16="http://schemas.microsoft.com/office/drawing/2014/main" xmlns="" val="1029966341"/>
                    </a:ext>
                  </a:extLst>
                </a:gridCol>
                <a:gridCol w="1087369">
                  <a:extLst>
                    <a:ext uri="{9D8B030D-6E8A-4147-A177-3AD203B41FA5}">
                      <a16:colId xmlns:a16="http://schemas.microsoft.com/office/drawing/2014/main" xmlns="" val="1230120062"/>
                    </a:ext>
                  </a:extLst>
                </a:gridCol>
              </a:tblGrid>
              <a:tr h="0">
                <a:tc>
                  <a:txBody>
                    <a:bodyPr/>
                    <a:lstStyle/>
                    <a:p>
                      <a:pPr algn="l" fontAlgn="ctr"/>
                      <a:r>
                        <a:rPr lang="it-IT" sz="800" b="0" i="0" u="none" strike="noStrike">
                          <a:solidFill>
                            <a:srgbClr val="000000"/>
                          </a:solidFill>
                          <a:effectLst/>
                          <a:latin typeface="Calibri" panose="020F0502020204030204" pitchFamily="34" charset="0"/>
                        </a:rPr>
                        <a:t>Obiettivi strategici DSI 2017-2020</a:t>
                      </a:r>
                    </a:p>
                  </a:txBody>
                  <a:tcPr marL="34290" marR="3429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tc>
                  <a:txBody>
                    <a:bodyPr/>
                    <a:lstStyle/>
                    <a:p>
                      <a:pPr algn="l" fontAlgn="ctr"/>
                      <a:r>
                        <a:rPr lang="it-IT" sz="800" b="0" i="0" u="none" strike="noStrike" dirty="0">
                          <a:solidFill>
                            <a:srgbClr val="000000"/>
                          </a:solidFill>
                          <a:effectLst/>
                          <a:latin typeface="Calibri" panose="020F0502020204030204" pitchFamily="34" charset="0"/>
                        </a:rPr>
                        <a:t>Obiettivi specifici DPP 2019</a:t>
                      </a:r>
                    </a:p>
                  </a:txBody>
                  <a:tcPr marL="34290" marR="3429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xmlns="" val="2066896340"/>
                  </a:ext>
                </a:extLst>
              </a:tr>
              <a:tr h="136663">
                <a:tc>
                  <a:txBody>
                    <a:bodyPr/>
                    <a:lstStyle/>
                    <a:p>
                      <a:pPr algn="l" fontAlgn="t"/>
                      <a:r>
                        <a:rPr lang="it-IT" sz="800" b="1" i="0" u="none" strike="noStrike">
                          <a:solidFill>
                            <a:srgbClr val="4472C4"/>
                          </a:solidFill>
                          <a:effectLst/>
                          <a:latin typeface="Calibri" panose="020F0502020204030204" pitchFamily="34" charset="0"/>
                        </a:rPr>
                        <a:t>2.6. Promozione del benessere psicofisico e relazionale-aggregativo</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1" i="0" u="none" strike="noStrike" dirty="0">
                          <a:solidFill>
                            <a:srgbClr val="4472C4"/>
                          </a:solidFill>
                          <a:effectLst/>
                          <a:latin typeface="Calibri" panose="020F0502020204030204" pitchFamily="34" charset="0"/>
                        </a:rPr>
                        <a:t>2.6. Promozione del benessere psicofisico e relazionale-aggregativo</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72958669"/>
                  </a:ext>
                </a:extLst>
              </a:tr>
              <a:tr h="185351">
                <a:tc rowSpan="2">
                  <a:txBody>
                    <a:bodyPr/>
                    <a:lstStyle/>
                    <a:p>
                      <a:pPr algn="l" fontAlgn="t"/>
                      <a:r>
                        <a:rPr lang="it-IT" sz="800" b="0" i="0" u="none" strike="noStrike">
                          <a:solidFill>
                            <a:srgbClr val="000000"/>
                          </a:solidFill>
                          <a:effectLst/>
                          <a:latin typeface="Calibri" panose="020F0502020204030204" pitchFamily="34" charset="0"/>
                        </a:rPr>
                        <a:t>2.6.a) Promozione e sostegno dell’aggregazione e dello sport di base, il gioco come strumenti indispensabili per la crescita e lo sviluppo integrale della persona, fin dalla prima infanzia.</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2.6.a.1) Supporto all'associazionismo sportivo, di primo e di secondo livello, con attenzione alla sua potenzialità inclusiva.</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687772171"/>
                  </a:ext>
                </a:extLst>
              </a:tr>
              <a:tr h="136663">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2.6.a.2) Promozione della pratica sportiva come momento educante e di integrazione interculturale.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399254467"/>
                  </a:ext>
                </a:extLst>
              </a:tr>
              <a:tr h="136663">
                <a:tc rowSpan="2">
                  <a:txBody>
                    <a:bodyPr/>
                    <a:lstStyle/>
                    <a:p>
                      <a:pPr algn="l" fontAlgn="t"/>
                      <a:r>
                        <a:rPr lang="it-IT" sz="800" b="0" i="0" u="none" strike="noStrike">
                          <a:solidFill>
                            <a:srgbClr val="000000"/>
                          </a:solidFill>
                          <a:effectLst/>
                          <a:latin typeface="Calibri" panose="020F0502020204030204" pitchFamily="34" charset="0"/>
                        </a:rPr>
                        <a:t>2.6.b) Sostegno ad attività aggregative e progetti volti a integrare apprendimento e movimento,  benessere, salute ed espressività in tutte le fasce d’età, le azioni in grado di incidere sulla salute psicofisica in particolare di bambini e ragazzi, e quelle volte a promuovere l'invecchiamento attivo.</a:t>
                      </a:r>
                    </a:p>
                  </a:txBody>
                  <a:tcPr marL="34290" marR="34290">
                    <a:lnL w="6350" cap="flat" cmpd="sng" algn="ctr">
                      <a:solidFill>
                        <a:schemeClr val="tx1"/>
                      </a:solidFill>
                      <a:prstDash val="solid"/>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t"/>
                      <a:r>
                        <a:rPr lang="it-IT" sz="800" b="0" i="0" u="none" strike="noStrike" dirty="0">
                          <a:solidFill>
                            <a:srgbClr val="000000"/>
                          </a:solidFill>
                          <a:effectLst/>
                          <a:latin typeface="Calibri" panose="020F0502020204030204" pitchFamily="34" charset="0"/>
                        </a:rPr>
                        <a:t>2.6.b.1) Sviluppo di progetti intergenerazionali volti alla rivitalizzazione dei luoghi di aggregazione.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xmlns="" val="2328663731"/>
                  </a:ext>
                </a:extLst>
              </a:tr>
              <a:tr h="217000">
                <a:tc vMerge="1">
                  <a:txBody>
                    <a:bodyPr/>
                    <a:lstStyle/>
                    <a:p>
                      <a:endParaRPr lang="it-IT"/>
                    </a:p>
                  </a:txBody>
                  <a:tcPr/>
                </a:tc>
                <a:tc>
                  <a:txBody>
                    <a:bodyPr/>
                    <a:lstStyle/>
                    <a:p>
                      <a:pPr algn="l" fontAlgn="t"/>
                      <a:r>
                        <a:rPr lang="it-IT" sz="800" b="0" i="0" u="none" strike="noStrike" dirty="0">
                          <a:solidFill>
                            <a:srgbClr val="000000"/>
                          </a:solidFill>
                          <a:effectLst/>
                          <a:latin typeface="Calibri" panose="020F0502020204030204" pitchFamily="34" charset="0"/>
                        </a:rPr>
                        <a:t>2.6.b.2) Riqualificazione delle infrastrutture sportive per adeguarle alle nuove modalità di aggregazione.</a:t>
                      </a:r>
                    </a:p>
                  </a:txBody>
                  <a:tcPr marL="34290" marR="34290">
                    <a:lnL w="6350" cap="flat" cmpd="sng" algn="ctr">
                      <a:solidFill>
                        <a:schemeClr val="tx1"/>
                      </a:solidFill>
                      <a:prstDash val="sysDot"/>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4518419"/>
                  </a:ext>
                </a:extLst>
              </a:tr>
            </a:tbl>
          </a:graphicData>
        </a:graphic>
      </p:graphicFrame>
      <p:cxnSp>
        <p:nvCxnSpPr>
          <p:cNvPr id="48" name="Connettore a gomito 47">
            <a:extLst>
              <a:ext uri="{FF2B5EF4-FFF2-40B4-BE49-F238E27FC236}">
                <a16:creationId xmlns:a16="http://schemas.microsoft.com/office/drawing/2014/main" xmlns="" id="{DE870770-ACA2-4A14-9999-86B8967F6F5E}"/>
              </a:ext>
            </a:extLst>
          </p:cNvPr>
          <p:cNvCxnSpPr>
            <a:cxnSpLocks/>
            <a:stCxn id="55" idx="3"/>
            <a:endCxn id="36" idx="2"/>
          </p:cNvCxnSpPr>
          <p:nvPr/>
        </p:nvCxnSpPr>
        <p:spPr>
          <a:xfrm flipV="1">
            <a:off x="2225443" y="1748361"/>
            <a:ext cx="1500619" cy="1136449"/>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Connettore a gomito 50">
            <a:extLst>
              <a:ext uri="{FF2B5EF4-FFF2-40B4-BE49-F238E27FC236}">
                <a16:creationId xmlns:a16="http://schemas.microsoft.com/office/drawing/2014/main" xmlns="" id="{916457DE-33C5-4AFE-91FA-09025D464DC1}"/>
              </a:ext>
            </a:extLst>
          </p:cNvPr>
          <p:cNvCxnSpPr>
            <a:cxnSpLocks/>
            <a:stCxn id="55" idx="3"/>
            <a:endCxn id="41" idx="2"/>
          </p:cNvCxnSpPr>
          <p:nvPr/>
        </p:nvCxnSpPr>
        <p:spPr>
          <a:xfrm flipV="1">
            <a:off x="2225443" y="1748361"/>
            <a:ext cx="4079794" cy="1136449"/>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Connettore a gomito 51">
            <a:extLst>
              <a:ext uri="{FF2B5EF4-FFF2-40B4-BE49-F238E27FC236}">
                <a16:creationId xmlns:a16="http://schemas.microsoft.com/office/drawing/2014/main" xmlns="" id="{9AD658F6-EF71-4280-96A4-42F33282E3B8}"/>
              </a:ext>
            </a:extLst>
          </p:cNvPr>
          <p:cNvCxnSpPr>
            <a:cxnSpLocks/>
            <a:stCxn id="55" idx="3"/>
            <a:endCxn id="47" idx="2"/>
          </p:cNvCxnSpPr>
          <p:nvPr/>
        </p:nvCxnSpPr>
        <p:spPr>
          <a:xfrm flipV="1">
            <a:off x="2225443" y="1748361"/>
            <a:ext cx="5369381" cy="1136449"/>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0" name="Connettore a gomito 59">
            <a:extLst>
              <a:ext uri="{FF2B5EF4-FFF2-40B4-BE49-F238E27FC236}">
                <a16:creationId xmlns:a16="http://schemas.microsoft.com/office/drawing/2014/main" xmlns="" id="{9E0094F5-2649-4315-9175-30D8A3F2831E}"/>
              </a:ext>
            </a:extLst>
          </p:cNvPr>
          <p:cNvCxnSpPr>
            <a:cxnSpLocks/>
            <a:stCxn id="54" idx="3"/>
            <a:endCxn id="32" idx="2"/>
          </p:cNvCxnSpPr>
          <p:nvPr/>
        </p:nvCxnSpPr>
        <p:spPr>
          <a:xfrm flipV="1">
            <a:off x="2225443" y="1748360"/>
            <a:ext cx="211031" cy="1773214"/>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Connettore a gomito 60">
            <a:extLst>
              <a:ext uri="{FF2B5EF4-FFF2-40B4-BE49-F238E27FC236}">
                <a16:creationId xmlns:a16="http://schemas.microsoft.com/office/drawing/2014/main" xmlns="" id="{D23E4284-32FA-46C4-ABAD-6C3829EF1127}"/>
              </a:ext>
            </a:extLst>
          </p:cNvPr>
          <p:cNvCxnSpPr>
            <a:cxnSpLocks/>
            <a:stCxn id="54" idx="3"/>
            <a:endCxn id="36" idx="2"/>
          </p:cNvCxnSpPr>
          <p:nvPr/>
        </p:nvCxnSpPr>
        <p:spPr>
          <a:xfrm flipV="1">
            <a:off x="2225443" y="1748360"/>
            <a:ext cx="1500619" cy="1773214"/>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2" name="Connettore a gomito 61">
            <a:extLst>
              <a:ext uri="{FF2B5EF4-FFF2-40B4-BE49-F238E27FC236}">
                <a16:creationId xmlns:a16="http://schemas.microsoft.com/office/drawing/2014/main" xmlns="" id="{FC4A899C-A940-468C-B9B6-8C720814F878}"/>
              </a:ext>
            </a:extLst>
          </p:cNvPr>
          <p:cNvCxnSpPr>
            <a:cxnSpLocks/>
            <a:stCxn id="54" idx="3"/>
            <a:endCxn id="41" idx="2"/>
          </p:cNvCxnSpPr>
          <p:nvPr/>
        </p:nvCxnSpPr>
        <p:spPr>
          <a:xfrm flipV="1">
            <a:off x="2225443" y="1748360"/>
            <a:ext cx="4079794" cy="1773214"/>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3" name="Connettore a gomito 62">
            <a:extLst>
              <a:ext uri="{FF2B5EF4-FFF2-40B4-BE49-F238E27FC236}">
                <a16:creationId xmlns:a16="http://schemas.microsoft.com/office/drawing/2014/main" xmlns="" id="{419CDF75-AE8E-4A50-AA35-5C16764B5994}"/>
              </a:ext>
            </a:extLst>
          </p:cNvPr>
          <p:cNvCxnSpPr>
            <a:cxnSpLocks/>
            <a:stCxn id="54" idx="3"/>
            <a:endCxn id="47" idx="2"/>
          </p:cNvCxnSpPr>
          <p:nvPr/>
        </p:nvCxnSpPr>
        <p:spPr>
          <a:xfrm flipV="1">
            <a:off x="2225443" y="1748360"/>
            <a:ext cx="5369381" cy="1773214"/>
          </a:xfrm>
          <a:prstGeom prst="bentConnector2">
            <a:avLst/>
          </a:prstGeom>
          <a:ln w="19050">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9" name="Rettangolo 48">
            <a:extLst>
              <a:ext uri="{FF2B5EF4-FFF2-40B4-BE49-F238E27FC236}">
                <a16:creationId xmlns:a16="http://schemas.microsoft.com/office/drawing/2014/main" xmlns="" id="{BA1AF9DB-BEAA-40FB-9F74-8A17125521CF}"/>
              </a:ext>
            </a:extLst>
          </p:cNvPr>
          <p:cNvSpPr/>
          <p:nvPr/>
        </p:nvSpPr>
        <p:spPr>
          <a:xfrm>
            <a:off x="7808687"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3.</a:t>
            </a:r>
          </a:p>
          <a:p>
            <a:pPr algn="ctr"/>
            <a:r>
              <a:rPr lang="it-IT" sz="800" dirty="0">
                <a:solidFill>
                  <a:schemeClr val="bg1">
                    <a:lumMod val="75000"/>
                  </a:schemeClr>
                </a:solidFill>
              </a:rPr>
              <a:t>Informa-zione e prevenzione</a:t>
            </a:r>
          </a:p>
        </p:txBody>
      </p:sp>
      <p:sp>
        <p:nvSpPr>
          <p:cNvPr id="50" name="Rettangolo 49">
            <a:extLst>
              <a:ext uri="{FF2B5EF4-FFF2-40B4-BE49-F238E27FC236}">
                <a16:creationId xmlns:a16="http://schemas.microsoft.com/office/drawing/2014/main" xmlns="" id="{5581A889-F419-470C-BFF6-C0A53C7052B9}"/>
              </a:ext>
            </a:extLst>
          </p:cNvPr>
          <p:cNvSpPr/>
          <p:nvPr/>
        </p:nvSpPr>
        <p:spPr>
          <a:xfrm>
            <a:off x="8238549"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4. </a:t>
            </a:r>
          </a:p>
          <a:p>
            <a:pPr algn="ctr"/>
            <a:r>
              <a:rPr lang="it-IT" sz="800" dirty="0">
                <a:solidFill>
                  <a:schemeClr val="bg1">
                    <a:lumMod val="75000"/>
                  </a:schemeClr>
                </a:solidFill>
              </a:rPr>
              <a:t>Formazione degli operatori</a:t>
            </a:r>
          </a:p>
        </p:txBody>
      </p:sp>
      <p:sp>
        <p:nvSpPr>
          <p:cNvPr id="53" name="Rettangolo 52">
            <a:extLst>
              <a:ext uri="{FF2B5EF4-FFF2-40B4-BE49-F238E27FC236}">
                <a16:creationId xmlns:a16="http://schemas.microsoft.com/office/drawing/2014/main" xmlns="" id="{D1BBD92B-C39F-4F4C-B56C-C4C1501EEAE8}"/>
              </a:ext>
            </a:extLst>
          </p:cNvPr>
          <p:cNvSpPr/>
          <p:nvPr/>
        </p:nvSpPr>
        <p:spPr>
          <a:xfrm>
            <a:off x="8668406" y="502098"/>
            <a:ext cx="432000" cy="1246263"/>
          </a:xfrm>
          <a:prstGeom prst="rect">
            <a:avLst/>
          </a:prstGeom>
          <a:solidFill>
            <a:schemeClr val="accent1">
              <a:lumMod val="20000"/>
              <a:lumOff val="80000"/>
              <a:alpha val="4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noAutofit/>
          </a:bodyPr>
          <a:lstStyle/>
          <a:p>
            <a:pPr algn="ctr"/>
            <a:r>
              <a:rPr lang="it-IT" sz="800" dirty="0">
                <a:solidFill>
                  <a:schemeClr val="bg1">
                    <a:lumMod val="75000"/>
                  </a:schemeClr>
                </a:solidFill>
              </a:rPr>
              <a:t>5. </a:t>
            </a:r>
          </a:p>
          <a:p>
            <a:pPr algn="ctr"/>
            <a:r>
              <a:rPr lang="it-IT" sz="800" dirty="0">
                <a:solidFill>
                  <a:schemeClr val="bg1">
                    <a:lumMod val="75000"/>
                  </a:schemeClr>
                </a:solidFill>
              </a:rPr>
              <a:t>Denuncia e assistenza</a:t>
            </a:r>
          </a:p>
        </p:txBody>
      </p:sp>
      <p:sp>
        <p:nvSpPr>
          <p:cNvPr id="7" name="Segnaposto numero diapositiva 6">
            <a:extLst>
              <a:ext uri="{FF2B5EF4-FFF2-40B4-BE49-F238E27FC236}">
                <a16:creationId xmlns:a16="http://schemas.microsoft.com/office/drawing/2014/main" xmlns="" id="{178803E8-756B-4E6C-A913-73445F6CEF43}"/>
              </a:ext>
            </a:extLst>
          </p:cNvPr>
          <p:cNvSpPr>
            <a:spLocks noGrp="1"/>
          </p:cNvSpPr>
          <p:nvPr>
            <p:ph type="sldNum" sz="quarter" idx="12"/>
          </p:nvPr>
        </p:nvSpPr>
        <p:spPr/>
        <p:txBody>
          <a:bodyPr/>
          <a:lstStyle/>
          <a:p>
            <a:fld id="{F3F62DD9-9BCB-4B30-BF64-F9D901BEB4A8}" type="slidenum">
              <a:rPr lang="it-IT" smtClean="0"/>
              <a:t>7</a:t>
            </a:fld>
            <a:endParaRPr lang="it-IT"/>
          </a:p>
        </p:txBody>
      </p:sp>
    </p:spTree>
    <p:extLst>
      <p:ext uri="{BB962C8B-B14F-4D97-AF65-F5344CB8AC3E}">
        <p14:creationId xmlns:p14="http://schemas.microsoft.com/office/powerpoint/2010/main" val="249939013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1467</Words>
  <Application>Microsoft Office PowerPoint</Application>
  <PresentationFormat>Presentazione su schermo (4:3)</PresentationFormat>
  <Paragraphs>259</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Tema di Office</vt:lpstr>
      <vt:lpstr>Attività di rilevante valore sociale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Attività di rilevante valore sociale</dc:title>
  <dc:creator>Cecilia Lazzeretti</dc:creator>
  <cp:lastModifiedBy>Cecilia Lazzeretti</cp:lastModifiedBy>
  <cp:revision>1</cp:revision>
  <dcterms:created xsi:type="dcterms:W3CDTF">2018-11-23T08:47:36Z</dcterms:created>
  <dcterms:modified xsi:type="dcterms:W3CDTF">2018-11-23T08:48:21Z</dcterms:modified>
</cp:coreProperties>
</file>