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87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43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418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490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44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642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14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82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330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10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331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6AF41-D1F0-4C8A-97E5-D28FC9626B23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B5F09-BB92-41A1-9F34-49133F5EE4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146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EF4E260-B79D-41D8-90EB-C84807CD77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8601" y="476779"/>
            <a:ext cx="5409338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xmlns="" id="{7D8908A8-2943-4F15-B5A2-1A139DE74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62" y="1269256"/>
            <a:ext cx="4467265" cy="30389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 fontAlgn="ctr"/>
            <a:r>
              <a:rPr lang="en-US" sz="54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Arte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attività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beni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culturali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686AD50-C6DC-4D98-A467-9AC1F3C2D8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423160" y="4424906"/>
            <a:ext cx="27432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41208F6-8B1C-4098-9388-150BC8E447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888590" y="476779"/>
            <a:ext cx="2898287" cy="5920653"/>
          </a:xfrm>
          <a:prstGeom prst="rect">
            <a:avLst/>
          </a:prstGeom>
          <a:solidFill>
            <a:srgbClr val="A6A6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9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48485"/>
              </p:ext>
            </p:extLst>
          </p:nvPr>
        </p:nvGraphicFramePr>
        <p:xfrm>
          <a:off x="46174" y="1748725"/>
          <a:ext cx="2179234" cy="5303520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:a16="http://schemas.microsoft.com/office/drawing/2014/main" xmlns="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:a16="http://schemas.microsoft.com/office/drawing/2014/main" xmlns="" val="1230120062"/>
                    </a:ext>
                  </a:extLst>
                </a:gridCol>
              </a:tblGrid>
              <a:tr h="25149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6896340"/>
                  </a:ext>
                </a:extLst>
              </a:tr>
              <a:tr h="25076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4.1. Tutela e valorizzazione del patrimonio architettonico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4.1. Tutela e valorizzazione del patrimonio architettonico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323575"/>
                  </a:ext>
                </a:extLst>
              </a:tr>
              <a:tr h="706699">
                <a:tc rowSpan="4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4.1.a. Interventi di restauro, conservazione e valorizzazione degli edifici e degli spazi pubblici. Sono inoltre da considerare azioni di tutela e valorizzazione gli adeguamenti funzionali, l’eliminazione delle barriere architettoniche, le azioni di efficientamento energetico e ogni forma di messa in sicurezza, adeguamento alle normative vigenti, con particolare attenzione al controllo dell’impatto ambientale.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4.1.a.1) Valorizzazione del patrimonio architettonico collegato alla storia del Ducato Estense, con attenzione alla relazione con le linee strategiche del progetto S. Agostino.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6931897"/>
                  </a:ext>
                </a:extLst>
              </a:tr>
              <a:tr h="6155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4.1.a.2) Valorizzazione del patrimonio architettonico religioso, con particolare attenzione alla relazione con la vita e gli usi delle comunità di appartenenza.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444708"/>
                  </a:ext>
                </a:extLst>
              </a:tr>
              <a:tr h="7978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4.1.a.3) Valorizzazione del patrimonio architettonico pubblico, con particolare attenzione alla funzione dei beni da recuperare per la relazione tra il loro utilizzo e il miglioramento della coesione sociale.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156492"/>
                  </a:ext>
                </a:extLst>
              </a:tr>
              <a:tr h="433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4.1.a.4) Progetti integrati di riqualificazione e rigenerazione urbana e sociale in aree a rischio sociale.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327262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xmlns="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xmlns="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xmlns="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xmlns="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xmlns="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xmlns="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xmlns="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xmlns="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xmlns="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xmlns="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xmlns="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xmlns="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xmlns="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xmlns="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xmlns="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407455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:a16="http://schemas.microsoft.com/office/drawing/2014/main" xmlns="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xmlns="" id="{CA443960-D734-4B27-9021-6BC0F40B9BD6}"/>
              </a:ext>
            </a:extLst>
          </p:cNvPr>
          <p:cNvSpPr/>
          <p:nvPr/>
        </p:nvSpPr>
        <p:spPr>
          <a:xfrm>
            <a:off x="6948956" y="1744382"/>
            <a:ext cx="2149313" cy="407455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xmlns="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4. Arte, attività e beni culturali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0B82A108-F94A-4A52-B1B6-586AC952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02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64555"/>
              </p:ext>
            </p:extLst>
          </p:nvPr>
        </p:nvGraphicFramePr>
        <p:xfrm>
          <a:off x="46174" y="1748725"/>
          <a:ext cx="2179234" cy="5400872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:a16="http://schemas.microsoft.com/office/drawing/2014/main" xmlns="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:a16="http://schemas.microsoft.com/office/drawing/2014/main" xmlns="" val="1230120062"/>
                    </a:ext>
                  </a:extLst>
                </a:gridCol>
              </a:tblGrid>
              <a:tr h="25149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6896340"/>
                  </a:ext>
                </a:extLst>
              </a:tr>
              <a:tr h="25076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4.2. Arti performative e letteratura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4.2. Arti performative e letteratura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323575"/>
                  </a:ext>
                </a:extLst>
              </a:tr>
              <a:tr h="706699">
                <a:tc rowSpan="6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4.2.a) La Fondazione Cassa di Risparmio di Modena sostiene le espressioni artistiche di qualità prodotte negli ambiti teatro, musica, opera, danza, arte di strada e ogni forma di produzione e diffusione della letteratura.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4.2.a.1) Valorizzazione delle figure modenesi di eccellenza nel campo della produzione artistica, in un'ottica non solo celebrativa, ma didattica e formativa.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6931897"/>
                  </a:ext>
                </a:extLst>
              </a:tr>
              <a:tr h="6155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4.2.a.2) Supporto a iniziative artistiche con finalità aggregative in spazi pubblici.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444708"/>
                  </a:ext>
                </a:extLst>
              </a:tr>
              <a:tr h="7978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4.2.a.3) Sostegno a cartelloni, festival e iniziative promosse da soggetti pubblici e privati per animare le realtà locali.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156492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4.2.a.4) Supporto a rassegne musicali e teatrali di qualità organizzate dall'associazionismo locale.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327262"/>
                  </a:ext>
                </a:extLst>
              </a:tr>
              <a:tr h="38608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4.2.a.5) Sostegno continuativo alle istituzioni culturali partecipate della Fondazione.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3500850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4.2.a.6) Supporto a iniziative culturali volte alla rivitalizzazione di beni di particolare valore storico e architettonico.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1188658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xmlns="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xmlns="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xmlns="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xmlns="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xmlns="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xmlns="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xmlns="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xmlns="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xmlns="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xmlns="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xmlns="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xmlns="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xmlns="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xmlns="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xmlns="" id="{6DC9E759-B5C1-4719-9E3D-E8839EFB0C48}"/>
              </a:ext>
            </a:extLst>
          </p:cNvPr>
          <p:cNvSpPr/>
          <p:nvPr/>
        </p:nvSpPr>
        <p:spPr>
          <a:xfrm>
            <a:off x="2228850" y="1748360"/>
            <a:ext cx="4720111" cy="46442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:a16="http://schemas.microsoft.com/office/drawing/2014/main" xmlns="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xmlns="" id="{CA443960-D734-4B27-9021-6BC0F40B9BD6}"/>
              </a:ext>
            </a:extLst>
          </p:cNvPr>
          <p:cNvSpPr/>
          <p:nvPr/>
        </p:nvSpPr>
        <p:spPr>
          <a:xfrm>
            <a:off x="6948956" y="1744382"/>
            <a:ext cx="2149313" cy="46442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xmlns="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4. Arte, attività e beni culturali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7F78346E-09C7-40D7-847D-49875BCBC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31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xmlns="" id="{1CEAB190-97D8-4205-A20E-2577D2C239F9}"/>
              </a:ext>
            </a:extLst>
          </p:cNvPr>
          <p:cNvSpPr/>
          <p:nvPr/>
        </p:nvSpPr>
        <p:spPr>
          <a:xfrm>
            <a:off x="2211909" y="264267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166094"/>
              </p:ext>
            </p:extLst>
          </p:nvPr>
        </p:nvGraphicFramePr>
        <p:xfrm>
          <a:off x="46174" y="1748726"/>
          <a:ext cx="2179234" cy="3096975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:a16="http://schemas.microsoft.com/office/drawing/2014/main" xmlns="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:a16="http://schemas.microsoft.com/office/drawing/2014/main" xmlns="" val="1230120062"/>
                    </a:ext>
                  </a:extLst>
                </a:gridCol>
              </a:tblGrid>
              <a:tr h="25149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6896340"/>
                  </a:ext>
                </a:extLst>
              </a:tr>
              <a:tr h="25076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4.3. Arti visive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4.3. Arti visive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323575"/>
                  </a:ext>
                </a:extLst>
              </a:tr>
              <a:tr h="706699">
                <a:tc rowSpan="3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4.3.a) Pari considerazione è riservata alle espressioni artistiche quali il disegno, la pittura, la scultura, la grafica, la fotografia, l’arte digitale, l’audiovisivo e il cinema.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4.3.a.1) Supporto allo sviluppo della nuova Fondazione Modena per le Arti Visive.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6931897"/>
                  </a:ext>
                </a:extLst>
              </a:tr>
              <a:tr h="6155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4.3.a.2) Sostegno a iniziative e giornate di promozione dei musei.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444708"/>
                  </a:ext>
                </a:extLst>
              </a:tr>
              <a:tr h="7978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4.3.a.3) Promozione di rassegne cinematografiche di qualità, con particolare attenzione ai temi del documentario, del cortometraggio, del cinema di animazione e del cinema di essai.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156492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xmlns="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xmlns="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xmlns="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xmlns="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xmlns="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xmlns="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xmlns="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xmlns="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xmlns="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xmlns="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xmlns="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xmlns="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xmlns="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xmlns="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xmlns="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286052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:a16="http://schemas.microsoft.com/office/drawing/2014/main" xmlns="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xmlns="" id="{CA443960-D734-4B27-9021-6BC0F40B9BD6}"/>
              </a:ext>
            </a:extLst>
          </p:cNvPr>
          <p:cNvSpPr/>
          <p:nvPr/>
        </p:nvSpPr>
        <p:spPr>
          <a:xfrm>
            <a:off x="6948956" y="1744383"/>
            <a:ext cx="2149313" cy="2864503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xmlns="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4. Arte, attività e beni culturali</a:t>
            </a:r>
          </a:p>
        </p:txBody>
      </p:sp>
      <p:cxnSp>
        <p:nvCxnSpPr>
          <p:cNvPr id="24" name="Connettore a gomito 23">
            <a:extLst>
              <a:ext uri="{FF2B5EF4-FFF2-40B4-BE49-F238E27FC236}">
                <a16:creationId xmlns:a16="http://schemas.microsoft.com/office/drawing/2014/main" xmlns="" id="{5407485A-2216-4E2A-9140-DB56D611CEDB}"/>
              </a:ext>
            </a:extLst>
          </p:cNvPr>
          <p:cNvCxnSpPr>
            <a:cxnSpLocks/>
            <a:stCxn id="26" idx="3"/>
            <a:endCxn id="36" idx="2"/>
          </p:cNvCxnSpPr>
          <p:nvPr/>
        </p:nvCxnSpPr>
        <p:spPr>
          <a:xfrm flipV="1">
            <a:off x="2238909" y="1748361"/>
            <a:ext cx="1057290" cy="91231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xmlns="" id="{807A2EB0-E081-41CF-AB8F-580EF04A693D}"/>
              </a:ext>
            </a:extLst>
          </p:cNvPr>
          <p:cNvCxnSpPr>
            <a:cxnSpLocks/>
            <a:stCxn id="26" idx="3"/>
            <a:endCxn id="43" idx="2"/>
          </p:cNvCxnSpPr>
          <p:nvPr/>
        </p:nvCxnSpPr>
        <p:spPr>
          <a:xfrm flipV="1">
            <a:off x="2238909" y="1748361"/>
            <a:ext cx="3206603" cy="91231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8C9EC244-6C27-445B-8087-69973EDCA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951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401469"/>
              </p:ext>
            </p:extLst>
          </p:nvPr>
        </p:nvGraphicFramePr>
        <p:xfrm>
          <a:off x="46174" y="1748726"/>
          <a:ext cx="2179234" cy="5583246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:a16="http://schemas.microsoft.com/office/drawing/2014/main" xmlns="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:a16="http://schemas.microsoft.com/office/drawing/2014/main" xmlns="" val="1230120062"/>
                    </a:ext>
                  </a:extLst>
                </a:gridCol>
              </a:tblGrid>
              <a:tr h="25149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6896340"/>
                  </a:ext>
                </a:extLst>
              </a:tr>
              <a:tr h="25076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4.4. Patrimonio culturale materiale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4.4. Patrimonio culturale materiale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323575"/>
                  </a:ext>
                </a:extLst>
              </a:tr>
              <a:tr h="706699">
                <a:tc rowSpan="6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4.4.a) La Fondazione Cassa di Risparmio di Modena si impegna altresì nella conservazione e valorizzazione del patrimonio culturale presente sul territorio, con particolare attenzione ai depositi di memoria e cultura rappresentati dai musei, dagli archivi e dalle biblioteche, sia in qualità di luoghi di conservazione di oggetti d’arte, libri e documentazione, sia come raccolte di testimonianze materiali relative alle conoscenze tecnico-scientifiche del territorio modenese.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4.4.a.1) Riqualificazione dei musei modenesi, con particolare attenzione a quelli funzionalmente collegati al progetto S. Agostino.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6931897"/>
                  </a:ext>
                </a:extLst>
              </a:tr>
              <a:tr h="6155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4.4.a.2) Riqualificazione dei servizi bibliotecari, con particolare attenzione allo sviluppo delle collezioni digitali.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444708"/>
                  </a:ext>
                </a:extLst>
              </a:tr>
              <a:tr h="7978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4.4.a.3) Recupero e restauro di patrimoni documentali e bibliografici.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156492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4.4.a.4) Recupero e valorizzazione per la fruizione pubblica di archivi di figure di eccellenza culturale modenese.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327262"/>
                  </a:ext>
                </a:extLst>
              </a:tr>
              <a:tr h="38608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4.4.a.5) Promozione dell'attività editoriale, anche attraverso manifestazioni locali.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3500850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4.4.a.6) Collaborazione e rapporto con il museo nazionale "Galleria Estensi", sui temi della promozione, comunicazione, didattica e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digital</a:t>
                      </a: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humanities</a:t>
                      </a: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1188658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xmlns="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xmlns="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xmlns="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xmlns="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xmlns="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xmlns="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xmlns="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xmlns="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xmlns="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xmlns="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xmlns="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xmlns="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xmlns="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xmlns="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xmlns="" id="{6DC9E759-B5C1-4719-9E3D-E8839EFB0C48}"/>
              </a:ext>
            </a:extLst>
          </p:cNvPr>
          <p:cNvSpPr/>
          <p:nvPr/>
        </p:nvSpPr>
        <p:spPr>
          <a:xfrm>
            <a:off x="2228846" y="1737174"/>
            <a:ext cx="4720111" cy="4539569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:a16="http://schemas.microsoft.com/office/drawing/2014/main" xmlns="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xmlns="" id="{CA443960-D734-4B27-9021-6BC0F40B9BD6}"/>
              </a:ext>
            </a:extLst>
          </p:cNvPr>
          <p:cNvSpPr/>
          <p:nvPr/>
        </p:nvSpPr>
        <p:spPr>
          <a:xfrm>
            <a:off x="6948956" y="1744382"/>
            <a:ext cx="2149313" cy="453236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xmlns="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4. Arte, attività e beni culturali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11DD43ED-26C7-419E-894D-905B9957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07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xmlns="" id="{D2DDCFB5-A658-4EFC-9A1E-226C490EE867}"/>
              </a:ext>
            </a:extLst>
          </p:cNvPr>
          <p:cNvSpPr/>
          <p:nvPr/>
        </p:nvSpPr>
        <p:spPr>
          <a:xfrm>
            <a:off x="2205484" y="408646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xmlns="" id="{71EE4BAF-CDB2-47DC-9624-2996C67B792D}"/>
              </a:ext>
            </a:extLst>
          </p:cNvPr>
          <p:cNvSpPr/>
          <p:nvPr/>
        </p:nvSpPr>
        <p:spPr>
          <a:xfrm>
            <a:off x="2205484" y="4867936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863549"/>
              </p:ext>
            </p:extLst>
          </p:nvPr>
        </p:nvGraphicFramePr>
        <p:xfrm>
          <a:off x="46174" y="1748725"/>
          <a:ext cx="2179234" cy="4278265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:a16="http://schemas.microsoft.com/office/drawing/2014/main" xmlns="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:a16="http://schemas.microsoft.com/office/drawing/2014/main" xmlns="" val="1230120062"/>
                    </a:ext>
                  </a:extLst>
                </a:gridCol>
              </a:tblGrid>
              <a:tr h="25149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6896340"/>
                  </a:ext>
                </a:extLst>
              </a:tr>
              <a:tr h="25076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4.5. Patrimonio culturale immateriale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4.5. Patrimonio culturale immateriale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323575"/>
                  </a:ext>
                </a:extLst>
              </a:tr>
              <a:tr h="706699">
                <a:tc rowSpan="5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4.5.a) una speciale attenzione si desidera infine riservare alle testimonianze intangibili che sono alla base della cultura e dei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saperi</a:t>
                      </a: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diffusi sul territorio. Si intende pertanto incentivare la salvaguardia, lo studio e la promozione, qualificata e condotta secondo criteri scientifici, delle tradizioni, della memoria e dei valori civici, ivi inclusi i diritti civili e il loro percorso storico. Mediante tali misure si intende sviluppare un maggiore senso di comunità e di coesione culturale all’interno del territorio sulla base di una memoria condivisa e, ove necessario, ritrovata e rivitalizzata.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4.5.a.1) Sostegno a istituzioni operanti per il mantenimento della memoria storica e a iniziative specifiche.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6931897"/>
                  </a:ext>
                </a:extLst>
              </a:tr>
              <a:tr h="6155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4.5.a.2) Sostegno a istituzioni operanti per la conoscenza e consapevolezza dei diritti del cittadino.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444708"/>
                  </a:ext>
                </a:extLst>
              </a:tr>
              <a:tr h="7978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4.5.a.3) Sostegno a istituzioni operanti per lo sviluppo delle pari opportunità.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156492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4.5.a.4) Sostegno a istituzioni e iniziative operanti per lo studio e la proposta di soluzioni al problema delle disuguaglianze sociali.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327262"/>
                  </a:ext>
                </a:extLst>
              </a:tr>
              <a:tr h="38608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4.5.a.5) Sostegno a iniziative per lo sviluppo e la diffusione della cultura della legalità.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3500850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xmlns="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xmlns="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xmlns="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xmlns="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xmlns="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xmlns="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xmlns="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xmlns="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xmlns="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xmlns="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xmlns="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xmlns="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xmlns="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xmlns="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xmlns="" id="{6DC9E759-B5C1-4719-9E3D-E8839EFB0C48}"/>
              </a:ext>
            </a:extLst>
          </p:cNvPr>
          <p:cNvSpPr/>
          <p:nvPr/>
        </p:nvSpPr>
        <p:spPr>
          <a:xfrm>
            <a:off x="2228846" y="1744822"/>
            <a:ext cx="4720111" cy="39528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:a16="http://schemas.microsoft.com/office/drawing/2014/main" xmlns="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xmlns="" id="{CA443960-D734-4B27-9021-6BC0F40B9BD6}"/>
              </a:ext>
            </a:extLst>
          </p:cNvPr>
          <p:cNvSpPr/>
          <p:nvPr/>
        </p:nvSpPr>
        <p:spPr>
          <a:xfrm>
            <a:off x="6948956" y="1744382"/>
            <a:ext cx="2149313" cy="395324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xmlns="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4. Arte, attività e beni culturali</a:t>
            </a:r>
          </a:p>
        </p:txBody>
      </p:sp>
      <p:cxnSp>
        <p:nvCxnSpPr>
          <p:cNvPr id="24" name="Connettore a gomito 23">
            <a:extLst>
              <a:ext uri="{FF2B5EF4-FFF2-40B4-BE49-F238E27FC236}">
                <a16:creationId xmlns:a16="http://schemas.microsoft.com/office/drawing/2014/main" xmlns="" id="{70CE15B1-E2E8-43AB-8F70-6B775E52184E}"/>
              </a:ext>
            </a:extLst>
          </p:cNvPr>
          <p:cNvCxnSpPr>
            <a:cxnSpLocks/>
            <a:stCxn id="26" idx="3"/>
            <a:endCxn id="54" idx="2"/>
          </p:cNvCxnSpPr>
          <p:nvPr/>
        </p:nvCxnSpPr>
        <p:spPr>
          <a:xfrm flipV="1">
            <a:off x="2232484" y="1748361"/>
            <a:ext cx="4932478" cy="2356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xmlns="" id="{EF18FF14-0B91-4C8B-B745-E3C164CD8501}"/>
              </a:ext>
            </a:extLst>
          </p:cNvPr>
          <p:cNvCxnSpPr>
            <a:cxnSpLocks/>
            <a:stCxn id="26" idx="3"/>
            <a:endCxn id="55" idx="2"/>
          </p:cNvCxnSpPr>
          <p:nvPr/>
        </p:nvCxnSpPr>
        <p:spPr>
          <a:xfrm flipV="1">
            <a:off x="2232484" y="1748361"/>
            <a:ext cx="5362340" cy="2356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a gomito 28">
            <a:extLst>
              <a:ext uri="{FF2B5EF4-FFF2-40B4-BE49-F238E27FC236}">
                <a16:creationId xmlns:a16="http://schemas.microsoft.com/office/drawing/2014/main" xmlns="" id="{81A94E87-BBBE-4EC1-913F-2E4EE847880B}"/>
              </a:ext>
            </a:extLst>
          </p:cNvPr>
          <p:cNvCxnSpPr>
            <a:cxnSpLocks/>
            <a:stCxn id="30" idx="3"/>
            <a:endCxn id="54" idx="2"/>
          </p:cNvCxnSpPr>
          <p:nvPr/>
        </p:nvCxnSpPr>
        <p:spPr>
          <a:xfrm flipV="1">
            <a:off x="2232484" y="1748360"/>
            <a:ext cx="4932478" cy="3137576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a gomito 31">
            <a:extLst>
              <a:ext uri="{FF2B5EF4-FFF2-40B4-BE49-F238E27FC236}">
                <a16:creationId xmlns:a16="http://schemas.microsoft.com/office/drawing/2014/main" xmlns="" id="{89655BBE-BC0E-4BC3-ADAC-635104B7135A}"/>
              </a:ext>
            </a:extLst>
          </p:cNvPr>
          <p:cNvCxnSpPr>
            <a:cxnSpLocks/>
            <a:stCxn id="26" idx="3"/>
            <a:endCxn id="58" idx="2"/>
          </p:cNvCxnSpPr>
          <p:nvPr/>
        </p:nvCxnSpPr>
        <p:spPr>
          <a:xfrm flipV="1">
            <a:off x="2232484" y="1748361"/>
            <a:ext cx="5792203" cy="2356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a gomito 36">
            <a:extLst>
              <a:ext uri="{FF2B5EF4-FFF2-40B4-BE49-F238E27FC236}">
                <a16:creationId xmlns:a16="http://schemas.microsoft.com/office/drawing/2014/main" xmlns="" id="{C995BE21-5F4D-4B0D-B21D-0DE81F1E79DB}"/>
              </a:ext>
            </a:extLst>
          </p:cNvPr>
          <p:cNvCxnSpPr>
            <a:cxnSpLocks/>
            <a:stCxn id="26" idx="3"/>
            <a:endCxn id="59" idx="2"/>
          </p:cNvCxnSpPr>
          <p:nvPr/>
        </p:nvCxnSpPr>
        <p:spPr>
          <a:xfrm flipV="1">
            <a:off x="2232484" y="1748361"/>
            <a:ext cx="6222065" cy="2356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a gomito 39">
            <a:extLst>
              <a:ext uri="{FF2B5EF4-FFF2-40B4-BE49-F238E27FC236}">
                <a16:creationId xmlns:a16="http://schemas.microsoft.com/office/drawing/2014/main" xmlns="" id="{4FB9FF6C-AD17-4203-9B83-3089FD7638C4}"/>
              </a:ext>
            </a:extLst>
          </p:cNvPr>
          <p:cNvCxnSpPr>
            <a:cxnSpLocks/>
            <a:stCxn id="26" idx="3"/>
            <a:endCxn id="60" idx="2"/>
          </p:cNvCxnSpPr>
          <p:nvPr/>
        </p:nvCxnSpPr>
        <p:spPr>
          <a:xfrm flipV="1">
            <a:off x="2232484" y="1748361"/>
            <a:ext cx="6651923" cy="2356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9A098B5A-431C-4809-A1F6-C971DF055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118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1296</Words>
  <Application>Microsoft Office PowerPoint</Application>
  <PresentationFormat>Presentazione su schermo (4:3)</PresentationFormat>
  <Paragraphs>220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Arte, attività e beni culturali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Arte, attività e beni culturali</dc:title>
  <dc:creator>Cecilia Lazzeretti</dc:creator>
  <cp:lastModifiedBy>Cecilia Lazzeretti</cp:lastModifiedBy>
  <cp:revision>1</cp:revision>
  <dcterms:created xsi:type="dcterms:W3CDTF">2018-11-23T08:49:26Z</dcterms:created>
  <dcterms:modified xsi:type="dcterms:W3CDTF">2018-11-23T08:49:48Z</dcterms:modified>
</cp:coreProperties>
</file>